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808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1" d="100"/>
          <a:sy n="111" d="100"/>
        </p:scale>
        <p:origin x="59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455C888-D1E1-4325-B215-29AEE59D833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tıklayın</a:t>
            </a:r>
          </a:p>
        </p:txBody>
      </p:sp>
      <p:sp>
        <p:nvSpPr>
          <p:cNvPr id="3" name="Alt Başlık 2">
            <a:extLst>
              <a:ext uri="{FF2B5EF4-FFF2-40B4-BE49-F238E27FC236}">
                <a16:creationId xmlns:a16="http://schemas.microsoft.com/office/drawing/2014/main" id="{DA4A31B7-883E-4AB5-A85C-7EB24E6BBB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3919390E-B693-4470-AC9B-772D63ED5AB6}"/>
              </a:ext>
            </a:extLst>
          </p:cNvPr>
          <p:cNvSpPr>
            <a:spLocks noGrp="1"/>
          </p:cNvSpPr>
          <p:nvPr>
            <p:ph type="dt" sz="half" idx="10"/>
          </p:nvPr>
        </p:nvSpPr>
        <p:spPr/>
        <p:txBody>
          <a:bodyPr/>
          <a:lstStyle/>
          <a:p>
            <a:fld id="{F96FC939-92BE-49B5-93D6-B53DAD8F462A}" type="datetimeFigureOut">
              <a:rPr lang="tr-TR" smtClean="0"/>
              <a:pPr/>
              <a:t>2.03.2024</a:t>
            </a:fld>
            <a:endParaRPr lang="tr-TR"/>
          </a:p>
        </p:txBody>
      </p:sp>
      <p:sp>
        <p:nvSpPr>
          <p:cNvPr id="5" name="Alt Bilgi Yer Tutucusu 4">
            <a:extLst>
              <a:ext uri="{FF2B5EF4-FFF2-40B4-BE49-F238E27FC236}">
                <a16:creationId xmlns:a16="http://schemas.microsoft.com/office/drawing/2014/main" id="{84755B0E-CCCA-4459-8232-A4D86C94EFA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12CB13E-14B3-42D4-BE33-98E338D49724}"/>
              </a:ext>
            </a:extLst>
          </p:cNvPr>
          <p:cNvSpPr>
            <a:spLocks noGrp="1"/>
          </p:cNvSpPr>
          <p:nvPr>
            <p:ph type="sldNum" sz="quarter" idx="12"/>
          </p:nvPr>
        </p:nvSpPr>
        <p:spPr/>
        <p:txBody>
          <a:bodyPr/>
          <a:lstStyle/>
          <a:p>
            <a:fld id="{7012E660-8307-49DE-8C33-81FE5DF3DD07}" type="slidenum">
              <a:rPr lang="tr-TR" smtClean="0"/>
              <a:pPr/>
              <a:t>‹#›</a:t>
            </a:fld>
            <a:endParaRPr lang="tr-TR"/>
          </a:p>
        </p:txBody>
      </p:sp>
    </p:spTree>
    <p:extLst>
      <p:ext uri="{BB962C8B-B14F-4D97-AF65-F5344CB8AC3E}">
        <p14:creationId xmlns:p14="http://schemas.microsoft.com/office/powerpoint/2010/main" val="4014411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B0C291C-79F3-41FC-925E-F1484B818C87}"/>
              </a:ext>
            </a:extLst>
          </p:cNvPr>
          <p:cNvSpPr>
            <a:spLocks noGrp="1"/>
          </p:cNvSpPr>
          <p:nvPr>
            <p:ph type="title"/>
          </p:nvPr>
        </p:nvSpPr>
        <p:spPr/>
        <p:txBody>
          <a:bodyPr/>
          <a:lstStyle/>
          <a:p>
            <a:r>
              <a:rPr lang="tr-TR"/>
              <a:t>Asıl başlık stili için tıklayın</a:t>
            </a:r>
          </a:p>
        </p:txBody>
      </p:sp>
      <p:sp>
        <p:nvSpPr>
          <p:cNvPr id="3" name="Dikey Metin Yer Tutucusu 2">
            <a:extLst>
              <a:ext uri="{FF2B5EF4-FFF2-40B4-BE49-F238E27FC236}">
                <a16:creationId xmlns:a16="http://schemas.microsoft.com/office/drawing/2014/main" id="{A2647553-90CC-4D33-B215-282C8119F7A5}"/>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92837DA-21D0-4BFE-B4E9-7E7805A379BA}"/>
              </a:ext>
            </a:extLst>
          </p:cNvPr>
          <p:cNvSpPr>
            <a:spLocks noGrp="1"/>
          </p:cNvSpPr>
          <p:nvPr>
            <p:ph type="dt" sz="half" idx="10"/>
          </p:nvPr>
        </p:nvSpPr>
        <p:spPr/>
        <p:txBody>
          <a:bodyPr/>
          <a:lstStyle/>
          <a:p>
            <a:fld id="{F96FC939-92BE-49B5-93D6-B53DAD8F462A}" type="datetimeFigureOut">
              <a:rPr lang="tr-TR" smtClean="0"/>
              <a:pPr/>
              <a:t>2.03.2024</a:t>
            </a:fld>
            <a:endParaRPr lang="tr-TR"/>
          </a:p>
        </p:txBody>
      </p:sp>
      <p:sp>
        <p:nvSpPr>
          <p:cNvPr id="5" name="Alt Bilgi Yer Tutucusu 4">
            <a:extLst>
              <a:ext uri="{FF2B5EF4-FFF2-40B4-BE49-F238E27FC236}">
                <a16:creationId xmlns:a16="http://schemas.microsoft.com/office/drawing/2014/main" id="{E22B57EC-1A97-4E7B-8389-62F9665530B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3F27E42-2EE3-40B7-B029-CE54F95AD714}"/>
              </a:ext>
            </a:extLst>
          </p:cNvPr>
          <p:cNvSpPr>
            <a:spLocks noGrp="1"/>
          </p:cNvSpPr>
          <p:nvPr>
            <p:ph type="sldNum" sz="quarter" idx="12"/>
          </p:nvPr>
        </p:nvSpPr>
        <p:spPr/>
        <p:txBody>
          <a:bodyPr/>
          <a:lstStyle/>
          <a:p>
            <a:fld id="{7012E660-8307-49DE-8C33-81FE5DF3DD07}" type="slidenum">
              <a:rPr lang="tr-TR" smtClean="0"/>
              <a:pPr/>
              <a:t>‹#›</a:t>
            </a:fld>
            <a:endParaRPr lang="tr-TR"/>
          </a:p>
        </p:txBody>
      </p:sp>
    </p:spTree>
    <p:extLst>
      <p:ext uri="{BB962C8B-B14F-4D97-AF65-F5344CB8AC3E}">
        <p14:creationId xmlns:p14="http://schemas.microsoft.com/office/powerpoint/2010/main" val="3611314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73E71B9-8C5E-456A-83E0-29281C60115E}"/>
              </a:ext>
            </a:extLst>
          </p:cNvPr>
          <p:cNvSpPr>
            <a:spLocks noGrp="1"/>
          </p:cNvSpPr>
          <p:nvPr>
            <p:ph type="title" orient="vert"/>
          </p:nvPr>
        </p:nvSpPr>
        <p:spPr>
          <a:xfrm>
            <a:off x="8724900" y="365125"/>
            <a:ext cx="2628900" cy="5811838"/>
          </a:xfrm>
        </p:spPr>
        <p:txBody>
          <a:bodyPr vert="eaVert"/>
          <a:lstStyle/>
          <a:p>
            <a:r>
              <a:rPr lang="tr-TR"/>
              <a:t>Asıl başlık stili için tıklayın</a:t>
            </a:r>
          </a:p>
        </p:txBody>
      </p:sp>
      <p:sp>
        <p:nvSpPr>
          <p:cNvPr id="3" name="Dikey Metin Yer Tutucusu 2">
            <a:extLst>
              <a:ext uri="{FF2B5EF4-FFF2-40B4-BE49-F238E27FC236}">
                <a16:creationId xmlns:a16="http://schemas.microsoft.com/office/drawing/2014/main" id="{BF28381D-11E2-4760-938D-18843EBDDD7B}"/>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DEB0D36-C050-4F22-BC9B-929D8958F455}"/>
              </a:ext>
            </a:extLst>
          </p:cNvPr>
          <p:cNvSpPr>
            <a:spLocks noGrp="1"/>
          </p:cNvSpPr>
          <p:nvPr>
            <p:ph type="dt" sz="half" idx="10"/>
          </p:nvPr>
        </p:nvSpPr>
        <p:spPr/>
        <p:txBody>
          <a:bodyPr/>
          <a:lstStyle/>
          <a:p>
            <a:fld id="{F96FC939-92BE-49B5-93D6-B53DAD8F462A}" type="datetimeFigureOut">
              <a:rPr lang="tr-TR" smtClean="0"/>
              <a:pPr/>
              <a:t>2.03.2024</a:t>
            </a:fld>
            <a:endParaRPr lang="tr-TR"/>
          </a:p>
        </p:txBody>
      </p:sp>
      <p:sp>
        <p:nvSpPr>
          <p:cNvPr id="5" name="Alt Bilgi Yer Tutucusu 4">
            <a:extLst>
              <a:ext uri="{FF2B5EF4-FFF2-40B4-BE49-F238E27FC236}">
                <a16:creationId xmlns:a16="http://schemas.microsoft.com/office/drawing/2014/main" id="{825DC110-8391-4D88-ACA9-521D0956560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BD6D682-5C9E-4959-92D1-1E620BCBD05B}"/>
              </a:ext>
            </a:extLst>
          </p:cNvPr>
          <p:cNvSpPr>
            <a:spLocks noGrp="1"/>
          </p:cNvSpPr>
          <p:nvPr>
            <p:ph type="sldNum" sz="quarter" idx="12"/>
          </p:nvPr>
        </p:nvSpPr>
        <p:spPr/>
        <p:txBody>
          <a:bodyPr/>
          <a:lstStyle/>
          <a:p>
            <a:fld id="{7012E660-8307-49DE-8C33-81FE5DF3DD07}" type="slidenum">
              <a:rPr lang="tr-TR" smtClean="0"/>
              <a:pPr/>
              <a:t>‹#›</a:t>
            </a:fld>
            <a:endParaRPr lang="tr-TR"/>
          </a:p>
        </p:txBody>
      </p:sp>
    </p:spTree>
    <p:extLst>
      <p:ext uri="{BB962C8B-B14F-4D97-AF65-F5344CB8AC3E}">
        <p14:creationId xmlns:p14="http://schemas.microsoft.com/office/powerpoint/2010/main" val="164774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C7FF63-E838-4F3C-8BC4-E8522C822B5C}"/>
              </a:ext>
            </a:extLst>
          </p:cNvPr>
          <p:cNvSpPr>
            <a:spLocks noGrp="1"/>
          </p:cNvSpPr>
          <p:nvPr>
            <p:ph type="title"/>
          </p:nvPr>
        </p:nvSpPr>
        <p:spPr/>
        <p:txBody>
          <a:bodyPr/>
          <a:lstStyle/>
          <a:p>
            <a:r>
              <a:rPr lang="tr-TR"/>
              <a:t>Asıl başlık stili için tıklayın</a:t>
            </a:r>
          </a:p>
        </p:txBody>
      </p:sp>
      <p:sp>
        <p:nvSpPr>
          <p:cNvPr id="3" name="İçerik Yer Tutucusu 2">
            <a:extLst>
              <a:ext uri="{FF2B5EF4-FFF2-40B4-BE49-F238E27FC236}">
                <a16:creationId xmlns:a16="http://schemas.microsoft.com/office/drawing/2014/main" id="{C76FB420-F4EC-431E-9510-324CE9BED367}"/>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A8FB3FD-F4EA-49AE-83FC-97B11FD5D62E}"/>
              </a:ext>
            </a:extLst>
          </p:cNvPr>
          <p:cNvSpPr>
            <a:spLocks noGrp="1"/>
          </p:cNvSpPr>
          <p:nvPr>
            <p:ph type="dt" sz="half" idx="10"/>
          </p:nvPr>
        </p:nvSpPr>
        <p:spPr/>
        <p:txBody>
          <a:bodyPr/>
          <a:lstStyle/>
          <a:p>
            <a:fld id="{F96FC939-92BE-49B5-93D6-B53DAD8F462A}" type="datetimeFigureOut">
              <a:rPr lang="tr-TR" smtClean="0"/>
              <a:pPr/>
              <a:t>2.03.2024</a:t>
            </a:fld>
            <a:endParaRPr lang="tr-TR"/>
          </a:p>
        </p:txBody>
      </p:sp>
      <p:sp>
        <p:nvSpPr>
          <p:cNvPr id="5" name="Alt Bilgi Yer Tutucusu 4">
            <a:extLst>
              <a:ext uri="{FF2B5EF4-FFF2-40B4-BE49-F238E27FC236}">
                <a16:creationId xmlns:a16="http://schemas.microsoft.com/office/drawing/2014/main" id="{3E9EA102-3AA2-448B-BDEA-B43961ECC44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807A336-C5CD-48C9-B586-88CA71695818}"/>
              </a:ext>
            </a:extLst>
          </p:cNvPr>
          <p:cNvSpPr>
            <a:spLocks noGrp="1"/>
          </p:cNvSpPr>
          <p:nvPr>
            <p:ph type="sldNum" sz="quarter" idx="12"/>
          </p:nvPr>
        </p:nvSpPr>
        <p:spPr/>
        <p:txBody>
          <a:bodyPr/>
          <a:lstStyle/>
          <a:p>
            <a:fld id="{7012E660-8307-49DE-8C33-81FE5DF3DD07}" type="slidenum">
              <a:rPr lang="tr-TR" smtClean="0"/>
              <a:pPr/>
              <a:t>‹#›</a:t>
            </a:fld>
            <a:endParaRPr lang="tr-TR"/>
          </a:p>
        </p:txBody>
      </p:sp>
    </p:spTree>
    <p:extLst>
      <p:ext uri="{BB962C8B-B14F-4D97-AF65-F5344CB8AC3E}">
        <p14:creationId xmlns:p14="http://schemas.microsoft.com/office/powerpoint/2010/main" val="2733060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D949F47-258E-424B-BC54-C4111272435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 için tıklayın</a:t>
            </a:r>
          </a:p>
        </p:txBody>
      </p:sp>
      <p:sp>
        <p:nvSpPr>
          <p:cNvPr id="3" name="Metin Yer Tutucusu 2">
            <a:extLst>
              <a:ext uri="{FF2B5EF4-FFF2-40B4-BE49-F238E27FC236}">
                <a16:creationId xmlns:a16="http://schemas.microsoft.com/office/drawing/2014/main" id="{80E61EE6-9970-4404-A387-81B022A659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2FD04D83-461B-4FCC-B6D6-115D72928EA3}"/>
              </a:ext>
            </a:extLst>
          </p:cNvPr>
          <p:cNvSpPr>
            <a:spLocks noGrp="1"/>
          </p:cNvSpPr>
          <p:nvPr>
            <p:ph type="dt" sz="half" idx="10"/>
          </p:nvPr>
        </p:nvSpPr>
        <p:spPr/>
        <p:txBody>
          <a:bodyPr/>
          <a:lstStyle/>
          <a:p>
            <a:fld id="{F96FC939-92BE-49B5-93D6-B53DAD8F462A}" type="datetimeFigureOut">
              <a:rPr lang="tr-TR" smtClean="0"/>
              <a:pPr/>
              <a:t>2.03.2024</a:t>
            </a:fld>
            <a:endParaRPr lang="tr-TR"/>
          </a:p>
        </p:txBody>
      </p:sp>
      <p:sp>
        <p:nvSpPr>
          <p:cNvPr id="5" name="Alt Bilgi Yer Tutucusu 4">
            <a:extLst>
              <a:ext uri="{FF2B5EF4-FFF2-40B4-BE49-F238E27FC236}">
                <a16:creationId xmlns:a16="http://schemas.microsoft.com/office/drawing/2014/main" id="{FAECD1DD-52EE-4F80-9744-70781E20478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17B3481-18DA-4D70-A14F-1F1EA80436D6}"/>
              </a:ext>
            </a:extLst>
          </p:cNvPr>
          <p:cNvSpPr>
            <a:spLocks noGrp="1"/>
          </p:cNvSpPr>
          <p:nvPr>
            <p:ph type="sldNum" sz="quarter" idx="12"/>
          </p:nvPr>
        </p:nvSpPr>
        <p:spPr/>
        <p:txBody>
          <a:bodyPr/>
          <a:lstStyle/>
          <a:p>
            <a:fld id="{7012E660-8307-49DE-8C33-81FE5DF3DD07}" type="slidenum">
              <a:rPr lang="tr-TR" smtClean="0"/>
              <a:pPr/>
              <a:t>‹#›</a:t>
            </a:fld>
            <a:endParaRPr lang="tr-TR"/>
          </a:p>
        </p:txBody>
      </p:sp>
    </p:spTree>
    <p:extLst>
      <p:ext uri="{BB962C8B-B14F-4D97-AF65-F5344CB8AC3E}">
        <p14:creationId xmlns:p14="http://schemas.microsoft.com/office/powerpoint/2010/main" val="3619139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83E750D-D625-4564-BDBE-0E6CEDF800DD}"/>
              </a:ext>
            </a:extLst>
          </p:cNvPr>
          <p:cNvSpPr>
            <a:spLocks noGrp="1"/>
          </p:cNvSpPr>
          <p:nvPr>
            <p:ph type="title"/>
          </p:nvPr>
        </p:nvSpPr>
        <p:spPr/>
        <p:txBody>
          <a:bodyPr/>
          <a:lstStyle/>
          <a:p>
            <a:r>
              <a:rPr lang="tr-TR"/>
              <a:t>Asıl başlık stili için tıklayın</a:t>
            </a:r>
          </a:p>
        </p:txBody>
      </p:sp>
      <p:sp>
        <p:nvSpPr>
          <p:cNvPr id="3" name="İçerik Yer Tutucusu 2">
            <a:extLst>
              <a:ext uri="{FF2B5EF4-FFF2-40B4-BE49-F238E27FC236}">
                <a16:creationId xmlns:a16="http://schemas.microsoft.com/office/drawing/2014/main" id="{EB8F7974-0056-4428-BF72-312FB05C32A4}"/>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E3D8485-2B1F-46D9-9EDD-8AC5C5750746}"/>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5D7C037-0FB3-496B-81E3-770FE0653EEF}"/>
              </a:ext>
            </a:extLst>
          </p:cNvPr>
          <p:cNvSpPr>
            <a:spLocks noGrp="1"/>
          </p:cNvSpPr>
          <p:nvPr>
            <p:ph type="dt" sz="half" idx="10"/>
          </p:nvPr>
        </p:nvSpPr>
        <p:spPr/>
        <p:txBody>
          <a:bodyPr/>
          <a:lstStyle/>
          <a:p>
            <a:fld id="{F96FC939-92BE-49B5-93D6-B53DAD8F462A}" type="datetimeFigureOut">
              <a:rPr lang="tr-TR" smtClean="0"/>
              <a:pPr/>
              <a:t>2.03.2024</a:t>
            </a:fld>
            <a:endParaRPr lang="tr-TR"/>
          </a:p>
        </p:txBody>
      </p:sp>
      <p:sp>
        <p:nvSpPr>
          <p:cNvPr id="6" name="Alt Bilgi Yer Tutucusu 5">
            <a:extLst>
              <a:ext uri="{FF2B5EF4-FFF2-40B4-BE49-F238E27FC236}">
                <a16:creationId xmlns:a16="http://schemas.microsoft.com/office/drawing/2014/main" id="{53B70CBE-5F71-4124-BC68-7ADD184E7BC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7E0E84E-C8DC-44CB-A18D-0F407893F2AD}"/>
              </a:ext>
            </a:extLst>
          </p:cNvPr>
          <p:cNvSpPr>
            <a:spLocks noGrp="1"/>
          </p:cNvSpPr>
          <p:nvPr>
            <p:ph type="sldNum" sz="quarter" idx="12"/>
          </p:nvPr>
        </p:nvSpPr>
        <p:spPr/>
        <p:txBody>
          <a:bodyPr/>
          <a:lstStyle/>
          <a:p>
            <a:fld id="{7012E660-8307-49DE-8C33-81FE5DF3DD07}" type="slidenum">
              <a:rPr lang="tr-TR" smtClean="0"/>
              <a:pPr/>
              <a:t>‹#›</a:t>
            </a:fld>
            <a:endParaRPr lang="tr-TR"/>
          </a:p>
        </p:txBody>
      </p:sp>
    </p:spTree>
    <p:extLst>
      <p:ext uri="{BB962C8B-B14F-4D97-AF65-F5344CB8AC3E}">
        <p14:creationId xmlns:p14="http://schemas.microsoft.com/office/powerpoint/2010/main" val="1885281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D3614CF-F66D-4D89-90A6-E007F6B889AE}"/>
              </a:ext>
            </a:extLst>
          </p:cNvPr>
          <p:cNvSpPr>
            <a:spLocks noGrp="1"/>
          </p:cNvSpPr>
          <p:nvPr>
            <p:ph type="title"/>
          </p:nvPr>
        </p:nvSpPr>
        <p:spPr>
          <a:xfrm>
            <a:off x="839788" y="365125"/>
            <a:ext cx="10515600" cy="1325563"/>
          </a:xfrm>
        </p:spPr>
        <p:txBody>
          <a:bodyPr/>
          <a:lstStyle/>
          <a:p>
            <a:r>
              <a:rPr lang="tr-TR"/>
              <a:t>Asıl başlık stili için tıklayın</a:t>
            </a:r>
          </a:p>
        </p:txBody>
      </p:sp>
      <p:sp>
        <p:nvSpPr>
          <p:cNvPr id="3" name="Metin Yer Tutucusu 2">
            <a:extLst>
              <a:ext uri="{FF2B5EF4-FFF2-40B4-BE49-F238E27FC236}">
                <a16:creationId xmlns:a16="http://schemas.microsoft.com/office/drawing/2014/main" id="{68DE13B3-E49F-49EB-AE8F-111DCF2EEC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EB95BC2E-24EB-4DF4-8127-45E1A99A87D7}"/>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1FA42F6-4837-42F7-A2E2-3E7D3C880D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8ABD6BC8-4372-4A1F-A060-B18FA02E3443}"/>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4507C11-8AFE-46E8-8BF6-113BBF747327}"/>
              </a:ext>
            </a:extLst>
          </p:cNvPr>
          <p:cNvSpPr>
            <a:spLocks noGrp="1"/>
          </p:cNvSpPr>
          <p:nvPr>
            <p:ph type="dt" sz="half" idx="10"/>
          </p:nvPr>
        </p:nvSpPr>
        <p:spPr/>
        <p:txBody>
          <a:bodyPr/>
          <a:lstStyle/>
          <a:p>
            <a:fld id="{F96FC939-92BE-49B5-93D6-B53DAD8F462A}" type="datetimeFigureOut">
              <a:rPr lang="tr-TR" smtClean="0"/>
              <a:pPr/>
              <a:t>2.03.2024</a:t>
            </a:fld>
            <a:endParaRPr lang="tr-TR"/>
          </a:p>
        </p:txBody>
      </p:sp>
      <p:sp>
        <p:nvSpPr>
          <p:cNvPr id="8" name="Alt Bilgi Yer Tutucusu 7">
            <a:extLst>
              <a:ext uri="{FF2B5EF4-FFF2-40B4-BE49-F238E27FC236}">
                <a16:creationId xmlns:a16="http://schemas.microsoft.com/office/drawing/2014/main" id="{C294247D-2BAA-40C3-ACB2-E5B13314F04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4908D15-55B7-47A7-92BF-A8C5C684955D}"/>
              </a:ext>
            </a:extLst>
          </p:cNvPr>
          <p:cNvSpPr>
            <a:spLocks noGrp="1"/>
          </p:cNvSpPr>
          <p:nvPr>
            <p:ph type="sldNum" sz="quarter" idx="12"/>
          </p:nvPr>
        </p:nvSpPr>
        <p:spPr/>
        <p:txBody>
          <a:bodyPr/>
          <a:lstStyle/>
          <a:p>
            <a:fld id="{7012E660-8307-49DE-8C33-81FE5DF3DD07}" type="slidenum">
              <a:rPr lang="tr-TR" smtClean="0"/>
              <a:pPr/>
              <a:t>‹#›</a:t>
            </a:fld>
            <a:endParaRPr lang="tr-TR"/>
          </a:p>
        </p:txBody>
      </p:sp>
    </p:spTree>
    <p:extLst>
      <p:ext uri="{BB962C8B-B14F-4D97-AF65-F5344CB8AC3E}">
        <p14:creationId xmlns:p14="http://schemas.microsoft.com/office/powerpoint/2010/main" val="2064889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C421CAC-C904-4651-81D1-4AA908E8EED9}"/>
              </a:ext>
            </a:extLst>
          </p:cNvPr>
          <p:cNvSpPr>
            <a:spLocks noGrp="1"/>
          </p:cNvSpPr>
          <p:nvPr>
            <p:ph type="title"/>
          </p:nvPr>
        </p:nvSpPr>
        <p:spPr/>
        <p:txBody>
          <a:bodyPr/>
          <a:lstStyle/>
          <a:p>
            <a:r>
              <a:rPr lang="tr-TR"/>
              <a:t>Asıl başlık stili için tıklayın</a:t>
            </a:r>
          </a:p>
        </p:txBody>
      </p:sp>
      <p:sp>
        <p:nvSpPr>
          <p:cNvPr id="3" name="Veri Yer Tutucusu 2">
            <a:extLst>
              <a:ext uri="{FF2B5EF4-FFF2-40B4-BE49-F238E27FC236}">
                <a16:creationId xmlns:a16="http://schemas.microsoft.com/office/drawing/2014/main" id="{138C5CE1-FD63-4299-8D21-482DE26F3B31}"/>
              </a:ext>
            </a:extLst>
          </p:cNvPr>
          <p:cNvSpPr>
            <a:spLocks noGrp="1"/>
          </p:cNvSpPr>
          <p:nvPr>
            <p:ph type="dt" sz="half" idx="10"/>
          </p:nvPr>
        </p:nvSpPr>
        <p:spPr/>
        <p:txBody>
          <a:bodyPr/>
          <a:lstStyle/>
          <a:p>
            <a:fld id="{F96FC939-92BE-49B5-93D6-B53DAD8F462A}" type="datetimeFigureOut">
              <a:rPr lang="tr-TR" smtClean="0"/>
              <a:pPr/>
              <a:t>2.03.2024</a:t>
            </a:fld>
            <a:endParaRPr lang="tr-TR"/>
          </a:p>
        </p:txBody>
      </p:sp>
      <p:sp>
        <p:nvSpPr>
          <p:cNvPr id="4" name="Alt Bilgi Yer Tutucusu 3">
            <a:extLst>
              <a:ext uri="{FF2B5EF4-FFF2-40B4-BE49-F238E27FC236}">
                <a16:creationId xmlns:a16="http://schemas.microsoft.com/office/drawing/2014/main" id="{DB78937D-AA67-4AB7-8F5D-C3AC086FCE9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4112332-4F8F-4EF6-8D23-E88283EC4A0A}"/>
              </a:ext>
            </a:extLst>
          </p:cNvPr>
          <p:cNvSpPr>
            <a:spLocks noGrp="1"/>
          </p:cNvSpPr>
          <p:nvPr>
            <p:ph type="sldNum" sz="quarter" idx="12"/>
          </p:nvPr>
        </p:nvSpPr>
        <p:spPr/>
        <p:txBody>
          <a:bodyPr/>
          <a:lstStyle/>
          <a:p>
            <a:fld id="{7012E660-8307-49DE-8C33-81FE5DF3DD07}" type="slidenum">
              <a:rPr lang="tr-TR" smtClean="0"/>
              <a:pPr/>
              <a:t>‹#›</a:t>
            </a:fld>
            <a:endParaRPr lang="tr-TR"/>
          </a:p>
        </p:txBody>
      </p:sp>
    </p:spTree>
    <p:extLst>
      <p:ext uri="{BB962C8B-B14F-4D97-AF65-F5344CB8AC3E}">
        <p14:creationId xmlns:p14="http://schemas.microsoft.com/office/powerpoint/2010/main" val="307428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0420964-BC83-4AA8-9F83-1C6E16F3401C}"/>
              </a:ext>
            </a:extLst>
          </p:cNvPr>
          <p:cNvSpPr>
            <a:spLocks noGrp="1"/>
          </p:cNvSpPr>
          <p:nvPr>
            <p:ph type="dt" sz="half" idx="10"/>
          </p:nvPr>
        </p:nvSpPr>
        <p:spPr/>
        <p:txBody>
          <a:bodyPr/>
          <a:lstStyle/>
          <a:p>
            <a:fld id="{F96FC939-92BE-49B5-93D6-B53DAD8F462A}" type="datetimeFigureOut">
              <a:rPr lang="tr-TR" smtClean="0"/>
              <a:pPr/>
              <a:t>2.03.2024</a:t>
            </a:fld>
            <a:endParaRPr lang="tr-TR"/>
          </a:p>
        </p:txBody>
      </p:sp>
      <p:sp>
        <p:nvSpPr>
          <p:cNvPr id="3" name="Alt Bilgi Yer Tutucusu 2">
            <a:extLst>
              <a:ext uri="{FF2B5EF4-FFF2-40B4-BE49-F238E27FC236}">
                <a16:creationId xmlns:a16="http://schemas.microsoft.com/office/drawing/2014/main" id="{8A704455-894E-4AD7-A780-786D5AC0525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4A96D01-BCAF-4072-8942-05336D9C3D4F}"/>
              </a:ext>
            </a:extLst>
          </p:cNvPr>
          <p:cNvSpPr>
            <a:spLocks noGrp="1"/>
          </p:cNvSpPr>
          <p:nvPr>
            <p:ph type="sldNum" sz="quarter" idx="12"/>
          </p:nvPr>
        </p:nvSpPr>
        <p:spPr/>
        <p:txBody>
          <a:bodyPr/>
          <a:lstStyle/>
          <a:p>
            <a:fld id="{7012E660-8307-49DE-8C33-81FE5DF3DD07}" type="slidenum">
              <a:rPr lang="tr-TR" smtClean="0"/>
              <a:pPr/>
              <a:t>‹#›</a:t>
            </a:fld>
            <a:endParaRPr lang="tr-TR"/>
          </a:p>
        </p:txBody>
      </p:sp>
    </p:spTree>
    <p:extLst>
      <p:ext uri="{BB962C8B-B14F-4D97-AF65-F5344CB8AC3E}">
        <p14:creationId xmlns:p14="http://schemas.microsoft.com/office/powerpoint/2010/main" val="1734551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E7AE9F1-00F9-47D7-AEA5-07832626B9AB}"/>
              </a:ext>
            </a:extLst>
          </p:cNvPr>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p>
        </p:txBody>
      </p:sp>
      <p:sp>
        <p:nvSpPr>
          <p:cNvPr id="3" name="İçerik Yer Tutucusu 2">
            <a:extLst>
              <a:ext uri="{FF2B5EF4-FFF2-40B4-BE49-F238E27FC236}">
                <a16:creationId xmlns:a16="http://schemas.microsoft.com/office/drawing/2014/main" id="{B57932BE-B209-4912-8B11-B337484CA4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A034790-981D-49C3-821F-E81ACBADEF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DD61FB47-7498-46A9-A093-5E46A9AE6410}"/>
              </a:ext>
            </a:extLst>
          </p:cNvPr>
          <p:cNvSpPr>
            <a:spLocks noGrp="1"/>
          </p:cNvSpPr>
          <p:nvPr>
            <p:ph type="dt" sz="half" idx="10"/>
          </p:nvPr>
        </p:nvSpPr>
        <p:spPr/>
        <p:txBody>
          <a:bodyPr/>
          <a:lstStyle/>
          <a:p>
            <a:fld id="{F96FC939-92BE-49B5-93D6-B53DAD8F462A}" type="datetimeFigureOut">
              <a:rPr lang="tr-TR" smtClean="0"/>
              <a:pPr/>
              <a:t>2.03.2024</a:t>
            </a:fld>
            <a:endParaRPr lang="tr-TR"/>
          </a:p>
        </p:txBody>
      </p:sp>
      <p:sp>
        <p:nvSpPr>
          <p:cNvPr id="6" name="Alt Bilgi Yer Tutucusu 5">
            <a:extLst>
              <a:ext uri="{FF2B5EF4-FFF2-40B4-BE49-F238E27FC236}">
                <a16:creationId xmlns:a16="http://schemas.microsoft.com/office/drawing/2014/main" id="{F64BB689-6D81-42F5-9E7E-1EE07541246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B64A628-8B11-443B-BAF7-10DF03C70D84}"/>
              </a:ext>
            </a:extLst>
          </p:cNvPr>
          <p:cNvSpPr>
            <a:spLocks noGrp="1"/>
          </p:cNvSpPr>
          <p:nvPr>
            <p:ph type="sldNum" sz="quarter" idx="12"/>
          </p:nvPr>
        </p:nvSpPr>
        <p:spPr/>
        <p:txBody>
          <a:bodyPr/>
          <a:lstStyle/>
          <a:p>
            <a:fld id="{7012E660-8307-49DE-8C33-81FE5DF3DD07}" type="slidenum">
              <a:rPr lang="tr-TR" smtClean="0"/>
              <a:pPr/>
              <a:t>‹#›</a:t>
            </a:fld>
            <a:endParaRPr lang="tr-TR"/>
          </a:p>
        </p:txBody>
      </p:sp>
    </p:spTree>
    <p:extLst>
      <p:ext uri="{BB962C8B-B14F-4D97-AF65-F5344CB8AC3E}">
        <p14:creationId xmlns:p14="http://schemas.microsoft.com/office/powerpoint/2010/main" val="1019063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221D1E-4447-40EB-827E-2FC94DD5B4C3}"/>
              </a:ext>
            </a:extLst>
          </p:cNvPr>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p>
        </p:txBody>
      </p:sp>
      <p:sp>
        <p:nvSpPr>
          <p:cNvPr id="3" name="Resim Yer Tutucusu 2">
            <a:extLst>
              <a:ext uri="{FF2B5EF4-FFF2-40B4-BE49-F238E27FC236}">
                <a16:creationId xmlns:a16="http://schemas.microsoft.com/office/drawing/2014/main" id="{A72EA60E-DED6-4003-9C44-D7FB8016E6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C5D219F-ABC3-4E58-A874-07958898F1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F882F916-34D6-4D39-9279-25ACA903FBAE}"/>
              </a:ext>
            </a:extLst>
          </p:cNvPr>
          <p:cNvSpPr>
            <a:spLocks noGrp="1"/>
          </p:cNvSpPr>
          <p:nvPr>
            <p:ph type="dt" sz="half" idx="10"/>
          </p:nvPr>
        </p:nvSpPr>
        <p:spPr/>
        <p:txBody>
          <a:bodyPr/>
          <a:lstStyle/>
          <a:p>
            <a:fld id="{F96FC939-92BE-49B5-93D6-B53DAD8F462A}" type="datetimeFigureOut">
              <a:rPr lang="tr-TR" smtClean="0"/>
              <a:pPr/>
              <a:t>2.03.2024</a:t>
            </a:fld>
            <a:endParaRPr lang="tr-TR"/>
          </a:p>
        </p:txBody>
      </p:sp>
      <p:sp>
        <p:nvSpPr>
          <p:cNvPr id="6" name="Alt Bilgi Yer Tutucusu 5">
            <a:extLst>
              <a:ext uri="{FF2B5EF4-FFF2-40B4-BE49-F238E27FC236}">
                <a16:creationId xmlns:a16="http://schemas.microsoft.com/office/drawing/2014/main" id="{328E1B38-93CA-431C-9719-6E44A6E90F8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BC7EF91-7783-4CBA-A6A2-09C5D4280E47}"/>
              </a:ext>
            </a:extLst>
          </p:cNvPr>
          <p:cNvSpPr>
            <a:spLocks noGrp="1"/>
          </p:cNvSpPr>
          <p:nvPr>
            <p:ph type="sldNum" sz="quarter" idx="12"/>
          </p:nvPr>
        </p:nvSpPr>
        <p:spPr/>
        <p:txBody>
          <a:bodyPr/>
          <a:lstStyle/>
          <a:p>
            <a:fld id="{7012E660-8307-49DE-8C33-81FE5DF3DD07}" type="slidenum">
              <a:rPr lang="tr-TR" smtClean="0"/>
              <a:pPr/>
              <a:t>‹#›</a:t>
            </a:fld>
            <a:endParaRPr lang="tr-TR"/>
          </a:p>
        </p:txBody>
      </p:sp>
    </p:spTree>
    <p:extLst>
      <p:ext uri="{BB962C8B-B14F-4D97-AF65-F5344CB8AC3E}">
        <p14:creationId xmlns:p14="http://schemas.microsoft.com/office/powerpoint/2010/main" val="3031916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86BFE0B-0E2E-4699-BF1F-2341D96D4A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tıklayın</a:t>
            </a:r>
          </a:p>
        </p:txBody>
      </p:sp>
      <p:sp>
        <p:nvSpPr>
          <p:cNvPr id="3" name="Metin Yer Tutucusu 2">
            <a:extLst>
              <a:ext uri="{FF2B5EF4-FFF2-40B4-BE49-F238E27FC236}">
                <a16:creationId xmlns:a16="http://schemas.microsoft.com/office/drawing/2014/main" id="{223FC804-7D2D-43C0-BCB3-314FF3F753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44EAF50-BE9F-48D7-9988-704BB258C6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FC939-92BE-49B5-93D6-B53DAD8F462A}" type="datetimeFigureOut">
              <a:rPr lang="tr-TR" smtClean="0"/>
              <a:pPr/>
              <a:t>2.03.2024</a:t>
            </a:fld>
            <a:endParaRPr lang="tr-TR"/>
          </a:p>
        </p:txBody>
      </p:sp>
      <p:sp>
        <p:nvSpPr>
          <p:cNvPr id="5" name="Alt Bilgi Yer Tutucusu 4">
            <a:extLst>
              <a:ext uri="{FF2B5EF4-FFF2-40B4-BE49-F238E27FC236}">
                <a16:creationId xmlns:a16="http://schemas.microsoft.com/office/drawing/2014/main" id="{0E83EA78-4A31-493B-BB8B-440FF3C155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0C4E2D8-CFBC-4819-A51D-16ADA75ACB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2E660-8307-49DE-8C33-81FE5DF3DD07}" type="slidenum">
              <a:rPr lang="tr-TR" smtClean="0"/>
              <a:pPr/>
              <a:t>‹#›</a:t>
            </a:fld>
            <a:endParaRPr lang="tr-TR"/>
          </a:p>
        </p:txBody>
      </p:sp>
    </p:spTree>
    <p:extLst>
      <p:ext uri="{BB962C8B-B14F-4D97-AF65-F5344CB8AC3E}">
        <p14:creationId xmlns:p14="http://schemas.microsoft.com/office/powerpoint/2010/main" val="3390589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2"/>
            <a:ext cx="11726014" cy="1711235"/>
          </a:xfrm>
        </p:spPr>
        <p:txBody>
          <a:bodyPr>
            <a:normAutofit fontScale="90000"/>
          </a:bodyPr>
          <a:lstStyle/>
          <a:p>
            <a:pPr algn="r"/>
            <a:r>
              <a:rPr lang="tr-TR" sz="6000" b="1" dirty="0">
                <a:solidFill>
                  <a:srgbClr val="002060"/>
                </a:solidFill>
                <a:effectLst>
                  <a:outerShdw blurRad="38100" dist="38100" dir="2700000" algn="tl">
                    <a:srgbClr val="000000">
                      <a:alpha val="43137"/>
                    </a:srgbClr>
                  </a:outerShdw>
                </a:effectLst>
              </a:rPr>
              <a:t>ÖFKE VE </a:t>
            </a:r>
            <a:br>
              <a:rPr lang="tr-TR" sz="6000" b="1" dirty="0">
                <a:solidFill>
                  <a:srgbClr val="002060"/>
                </a:solidFill>
                <a:effectLst>
                  <a:outerShdw blurRad="38100" dist="38100" dir="2700000" algn="tl">
                    <a:srgbClr val="000000">
                      <a:alpha val="43137"/>
                    </a:srgbClr>
                  </a:outerShdw>
                </a:effectLst>
              </a:rPr>
            </a:br>
            <a:r>
              <a:rPr lang="tr-TR" sz="6000" b="1" dirty="0">
                <a:solidFill>
                  <a:srgbClr val="002060"/>
                </a:solidFill>
                <a:effectLst>
                  <a:outerShdw blurRad="38100" dist="38100" dir="2700000" algn="tl">
                    <a:srgbClr val="000000">
                      <a:alpha val="43137"/>
                    </a:srgbClr>
                  </a:outerShdw>
                </a:effectLst>
              </a:rPr>
              <a:t>ÖFKE KONTROLU</a:t>
            </a:r>
          </a:p>
        </p:txBody>
      </p:sp>
      <p:sp>
        <p:nvSpPr>
          <p:cNvPr id="11" name="Alt Başlık 2"/>
          <p:cNvSpPr>
            <a:spLocks noGrp="1"/>
          </p:cNvSpPr>
          <p:nvPr>
            <p:ph type="subTitle" idx="1"/>
          </p:nvPr>
        </p:nvSpPr>
        <p:spPr>
          <a:xfrm>
            <a:off x="216481" y="2716789"/>
            <a:ext cx="11726014" cy="1306571"/>
          </a:xfrm>
        </p:spPr>
        <p:txBody>
          <a:bodyPr>
            <a:normAutofit lnSpcReduction="10000"/>
          </a:bodyPr>
          <a:lstStyle/>
          <a:p>
            <a:r>
              <a:rPr lang="tr-TR" sz="4000" b="1" dirty="0">
                <a:solidFill>
                  <a:srgbClr val="FF0000"/>
                </a:solidFill>
              </a:rPr>
              <a:t>ÖĞRETMEN NECLA KIZILBAĞ ANADOLU LİSESİ</a:t>
            </a:r>
          </a:p>
          <a:p>
            <a:r>
              <a:rPr lang="tr-TR" sz="4000" b="1" dirty="0">
                <a:solidFill>
                  <a:srgbClr val="FF0000"/>
                </a:solidFill>
              </a:rPr>
              <a:t>                 REHBERLİK SERVİSİ</a:t>
            </a:r>
          </a:p>
        </p:txBody>
      </p:sp>
    </p:spTree>
    <p:extLst>
      <p:ext uri="{BB962C8B-B14F-4D97-AF65-F5344CB8AC3E}">
        <p14:creationId xmlns:p14="http://schemas.microsoft.com/office/powerpoint/2010/main" val="48663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Ne Değildir?</a:t>
            </a:r>
          </a:p>
        </p:txBody>
      </p:sp>
      <p:sp>
        <p:nvSpPr>
          <p:cNvPr id="2" name="Dikdörtgen 1"/>
          <p:cNvSpPr/>
          <p:nvPr/>
        </p:nvSpPr>
        <p:spPr>
          <a:xfrm>
            <a:off x="255445" y="1593383"/>
            <a:ext cx="11687050" cy="4858457"/>
          </a:xfrm>
          <a:prstGeom prst="rect">
            <a:avLst/>
          </a:prstGeom>
        </p:spPr>
        <p:txBody>
          <a:bodyPr/>
          <a:lstStyle/>
          <a:p>
            <a:pPr marL="285750" lvl="0" indent="-285750" algn="just" rtl="0">
              <a:buFont typeface="Wingdings" panose="05000000000000000000" pitchFamily="2" charset="2"/>
              <a:buChar char="q"/>
            </a:pPr>
            <a:r>
              <a:rPr lang="tr-TR" sz="3200" b="1" dirty="0">
                <a:solidFill>
                  <a:schemeClr val="accent1">
                    <a:lumMod val="50000"/>
                  </a:schemeClr>
                </a:solidFill>
                <a:latin typeface="Arial Narrow" panose="020B0606020202030204" pitchFamily="34" charset="0"/>
              </a:rPr>
              <a:t> Başkalarını suçlama biçimi değildir</a:t>
            </a:r>
          </a:p>
          <a:p>
            <a:pPr lvl="0" algn="just" rtl="0"/>
            <a:endParaRPr lang="tr-TR" sz="3200" dirty="0">
              <a:solidFill>
                <a:schemeClr val="accent1">
                  <a:lumMod val="50000"/>
                </a:schemeClr>
              </a:solidFill>
              <a:latin typeface="Arial Narrow" panose="020B0606020202030204" pitchFamily="34" charset="0"/>
            </a:endParaRPr>
          </a:p>
          <a:p>
            <a:pPr marL="285750" lvl="0" indent="-285750" algn="just" rtl="0">
              <a:buFont typeface="Wingdings" panose="05000000000000000000" pitchFamily="2" charset="2"/>
              <a:buChar char="q"/>
            </a:pPr>
            <a:r>
              <a:rPr lang="tr-TR" sz="3200" b="1" dirty="0">
                <a:solidFill>
                  <a:schemeClr val="accent1">
                    <a:lumMod val="50000"/>
                  </a:schemeClr>
                </a:solidFill>
                <a:latin typeface="Arial Narrow" panose="020B0606020202030204" pitchFamily="34" charset="0"/>
              </a:rPr>
              <a:t>H aklı olma yolu hiç değildir.</a:t>
            </a:r>
          </a:p>
          <a:p>
            <a:pPr lvl="0" algn="just" rtl="0"/>
            <a:endParaRPr lang="tr-TR" sz="3200" dirty="0">
              <a:solidFill>
                <a:schemeClr val="accent1">
                  <a:lumMod val="50000"/>
                </a:schemeClr>
              </a:solidFill>
              <a:latin typeface="Arial Narrow" panose="020B0606020202030204" pitchFamily="34" charset="0"/>
            </a:endParaRPr>
          </a:p>
          <a:p>
            <a:pPr marL="285750" lvl="0" indent="-285750" algn="just" rtl="0">
              <a:buFont typeface="Wingdings" panose="05000000000000000000" pitchFamily="2" charset="2"/>
              <a:buChar char="q"/>
            </a:pPr>
            <a:r>
              <a:rPr lang="tr-TR" sz="3200" b="1" dirty="0">
                <a:solidFill>
                  <a:schemeClr val="accent1">
                    <a:lumMod val="50000"/>
                  </a:schemeClr>
                </a:solidFill>
                <a:latin typeface="Arial Narrow" panose="020B0606020202030204" pitchFamily="34" charset="0"/>
              </a:rPr>
              <a:t> Problem çözme aracı değildir.</a:t>
            </a:r>
          </a:p>
          <a:p>
            <a:pPr lvl="0" algn="just" rtl="0"/>
            <a:endParaRPr lang="tr-TR" sz="3200" b="1" dirty="0">
              <a:solidFill>
                <a:schemeClr val="accent1">
                  <a:lumMod val="50000"/>
                </a:schemeClr>
              </a:solidFill>
              <a:latin typeface="Arial Narrow" panose="020B0606020202030204" pitchFamily="34" charset="0"/>
            </a:endParaRPr>
          </a:p>
          <a:p>
            <a:pPr marL="285750" lvl="0" indent="-285750" algn="just">
              <a:buFont typeface="Wingdings" panose="05000000000000000000" pitchFamily="2" charset="2"/>
              <a:buChar char="q"/>
            </a:pPr>
            <a:r>
              <a:rPr lang="tr-TR" sz="3200" b="1" dirty="0">
                <a:solidFill>
                  <a:schemeClr val="accent1">
                    <a:lumMod val="50000"/>
                  </a:schemeClr>
                </a:solidFill>
                <a:latin typeface="Arial Narrow" panose="020B0606020202030204" pitchFamily="34" charset="0"/>
              </a:rPr>
              <a:t> Öç alma veya intikam yolu değildir.</a:t>
            </a:r>
          </a:p>
          <a:p>
            <a:pPr lvl="0" algn="just"/>
            <a:endParaRPr lang="tr-TR" sz="3200" b="1" dirty="0">
              <a:solidFill>
                <a:schemeClr val="accent1">
                  <a:lumMod val="50000"/>
                </a:schemeClr>
              </a:solidFill>
              <a:latin typeface="Arial Narrow" panose="020B0606020202030204" pitchFamily="34" charset="0"/>
            </a:endParaRPr>
          </a:p>
          <a:p>
            <a:pPr marL="285750" lvl="0" indent="-285750" algn="just">
              <a:buFont typeface="Wingdings" panose="05000000000000000000" pitchFamily="2" charset="2"/>
              <a:buChar char="q"/>
            </a:pPr>
            <a:r>
              <a:rPr lang="tr-TR" sz="3200" b="1" dirty="0">
                <a:solidFill>
                  <a:schemeClr val="accent1">
                    <a:lumMod val="50000"/>
                  </a:schemeClr>
                </a:solidFill>
                <a:latin typeface="Arial Narrow" panose="020B0606020202030204" pitchFamily="34" charset="0"/>
              </a:rPr>
              <a:t> İnsanları kontrol etme yolu değildir.</a:t>
            </a:r>
          </a:p>
        </p:txBody>
      </p:sp>
    </p:spTree>
    <p:extLst>
      <p:ext uri="{BB962C8B-B14F-4D97-AF65-F5344CB8AC3E}">
        <p14:creationId xmlns:p14="http://schemas.microsoft.com/office/powerpoint/2010/main" val="2608348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Ergenlik Döneminde ‘Öfkenin’ Açabileceği Durumlar</a:t>
            </a:r>
          </a:p>
        </p:txBody>
      </p:sp>
      <p:sp>
        <p:nvSpPr>
          <p:cNvPr id="3" name="Metin kutusu 2"/>
          <p:cNvSpPr txBox="1"/>
          <p:nvPr/>
        </p:nvSpPr>
        <p:spPr>
          <a:xfrm>
            <a:off x="216481" y="1708719"/>
            <a:ext cx="11650756" cy="4524315"/>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Dikkat ve konsantrasyon sorunları,</a:t>
            </a:r>
          </a:p>
          <a:p>
            <a:pPr marL="0" lvl="1" algn="just"/>
            <a:endParaRPr lang="tr-TR" sz="3200" dirty="0">
              <a:solidFill>
                <a:srgbClr val="002060"/>
              </a:solidFill>
              <a:latin typeface="Arial Narrow" panose="020B0606020202030204" pitchFamily="34" charset="0"/>
            </a:endParaRPr>
          </a:p>
          <a:p>
            <a:pPr lvl="1" indent="-457200" algn="just">
              <a:buFont typeface="Wingdings" panose="05000000000000000000" pitchFamily="2" charset="2"/>
              <a:buChar char="q"/>
            </a:pPr>
            <a:r>
              <a:rPr lang="tr-TR" sz="3200" dirty="0">
                <a:solidFill>
                  <a:schemeClr val="accent4">
                    <a:lumMod val="50000"/>
                  </a:schemeClr>
                </a:solidFill>
                <a:latin typeface="Arial Narrow" panose="020B0606020202030204" pitchFamily="34" charset="0"/>
              </a:rPr>
              <a:t>Sınıf aktivitelerinde “iletişimi bozan” davranışlar sergilemesi,</a:t>
            </a:r>
          </a:p>
          <a:p>
            <a:pPr marL="0" lvl="1" algn="just"/>
            <a:endParaRPr lang="tr-TR" sz="3200" dirty="0">
              <a:solidFill>
                <a:schemeClr val="accent4">
                  <a:lumMod val="50000"/>
                </a:schemeClr>
              </a:solidFill>
              <a:latin typeface="Arial Narrow" panose="020B0606020202030204" pitchFamily="34" charset="0"/>
            </a:endParaRPr>
          </a:p>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Okulda diğer çocuklarla sık sık kavga etmesi,</a:t>
            </a:r>
          </a:p>
          <a:p>
            <a:pPr marL="0" lvl="1" algn="just"/>
            <a:endParaRPr lang="tr-TR" sz="3200" dirty="0">
              <a:solidFill>
                <a:srgbClr val="002060"/>
              </a:solidFill>
              <a:latin typeface="Arial Narrow" panose="020B0606020202030204" pitchFamily="34" charset="0"/>
            </a:endParaRPr>
          </a:p>
          <a:p>
            <a:pPr lvl="1" indent="-457200" algn="just">
              <a:buFont typeface="Wingdings" panose="05000000000000000000" pitchFamily="2" charset="2"/>
              <a:buChar char="q"/>
            </a:pPr>
            <a:r>
              <a:rPr lang="tr-TR" sz="3200" dirty="0">
                <a:latin typeface="Arial Narrow" panose="020B0606020202030204" pitchFamily="34" charset="0"/>
              </a:rPr>
              <a:t>Çok az sayıda arkadaşının olması,</a:t>
            </a:r>
          </a:p>
          <a:p>
            <a:pPr marL="0" lvl="1" algn="just"/>
            <a:endParaRPr lang="tr-TR" sz="3200" dirty="0">
              <a:latin typeface="Arial Narrow" panose="020B0606020202030204" pitchFamily="34" charset="0"/>
            </a:endParaRPr>
          </a:p>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Ev yada sokak hayvanlarına yönelik fiziksel baskı uygulamaları yapması,</a:t>
            </a:r>
          </a:p>
        </p:txBody>
      </p:sp>
    </p:spTree>
    <p:extLst>
      <p:ext uri="{BB962C8B-B14F-4D97-AF65-F5344CB8AC3E}">
        <p14:creationId xmlns:p14="http://schemas.microsoft.com/office/powerpoint/2010/main" val="178272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Ergenlik Döneminde ‘Öfkenin’ Açabileceği Durumlar</a:t>
            </a:r>
          </a:p>
        </p:txBody>
      </p:sp>
      <p:sp>
        <p:nvSpPr>
          <p:cNvPr id="3" name="Metin kutusu 2"/>
          <p:cNvSpPr txBox="1"/>
          <p:nvPr/>
        </p:nvSpPr>
        <p:spPr>
          <a:xfrm>
            <a:off x="216481" y="1988796"/>
            <a:ext cx="11726014" cy="3046988"/>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Sınav ve başarı kaygısı, </a:t>
            </a:r>
          </a:p>
          <a:p>
            <a:pPr lvl="1" indent="-457200" algn="just">
              <a:buFont typeface="Wingdings" panose="05000000000000000000" pitchFamily="2" charset="2"/>
              <a:buChar char="q"/>
            </a:pPr>
            <a:endParaRPr lang="tr-TR" sz="3200" dirty="0">
              <a:solidFill>
                <a:srgbClr val="002060"/>
              </a:solidFill>
              <a:latin typeface="Arial Narrow" panose="020B0606020202030204" pitchFamily="34" charset="0"/>
            </a:endParaRPr>
          </a:p>
          <a:p>
            <a:pPr lvl="1" indent="-457200" algn="just">
              <a:buFont typeface="Wingdings" panose="05000000000000000000" pitchFamily="2" charset="2"/>
              <a:buChar char="q"/>
            </a:pPr>
            <a:r>
              <a:rPr lang="tr-TR" sz="3200" dirty="0">
                <a:solidFill>
                  <a:schemeClr val="accent2">
                    <a:lumMod val="50000"/>
                  </a:schemeClr>
                </a:solidFill>
                <a:latin typeface="Arial Narrow" panose="020B0606020202030204" pitchFamily="34" charset="0"/>
              </a:rPr>
              <a:t>Aile içi problemler, aile baskısı, </a:t>
            </a:r>
          </a:p>
          <a:p>
            <a:pPr lvl="1" indent="-457200" algn="just">
              <a:buFont typeface="Wingdings" panose="05000000000000000000" pitchFamily="2" charset="2"/>
              <a:buChar char="q"/>
            </a:pPr>
            <a:endParaRPr lang="tr-TR" sz="3200" dirty="0">
              <a:solidFill>
                <a:srgbClr val="002060"/>
              </a:solidFill>
              <a:latin typeface="Arial Narrow" panose="020B0606020202030204" pitchFamily="34" charset="0"/>
            </a:endParaRPr>
          </a:p>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Kardeş ilişkileri ve hormonsal değişimler ergenlerin çocukluktan yetişkinliğe geçişini sorunlu hale getiren etmenlerden sadece birkaçıdır. </a:t>
            </a:r>
          </a:p>
        </p:txBody>
      </p:sp>
    </p:spTree>
    <p:extLst>
      <p:ext uri="{BB962C8B-B14F-4D97-AF65-F5344CB8AC3E}">
        <p14:creationId xmlns:p14="http://schemas.microsoft.com/office/powerpoint/2010/main" val="2029742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Ergenlik Dönemindeki Saldırgan Davranışlar</a:t>
            </a:r>
          </a:p>
        </p:txBody>
      </p:sp>
      <p:sp>
        <p:nvSpPr>
          <p:cNvPr id="3" name="Metin kutusu 2"/>
          <p:cNvSpPr txBox="1"/>
          <p:nvPr/>
        </p:nvSpPr>
        <p:spPr>
          <a:xfrm>
            <a:off x="216481" y="1988796"/>
            <a:ext cx="11726014" cy="4524315"/>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Öfkeyi bağırarak, haykırarak gösterme</a:t>
            </a:r>
          </a:p>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Ortalığı yıkma, devirme / fiziksel yıkıp dökme</a:t>
            </a:r>
          </a:p>
          <a:p>
            <a:pPr lvl="1" indent="-457200" algn="just">
              <a:buFont typeface="Wingdings" panose="05000000000000000000" pitchFamily="2" charset="2"/>
              <a:buChar char="q"/>
            </a:pPr>
            <a:r>
              <a:rPr lang="tr-TR" sz="3200" dirty="0">
                <a:solidFill>
                  <a:schemeClr val="accent2">
                    <a:lumMod val="50000"/>
                  </a:schemeClr>
                </a:solidFill>
                <a:latin typeface="Arial Narrow" panose="020B0606020202030204" pitchFamily="34" charset="0"/>
              </a:rPr>
              <a:t>Büyüklere karşı çıkma, kuralları reddetme</a:t>
            </a:r>
          </a:p>
          <a:p>
            <a:pPr lvl="1" indent="-457200" algn="just">
              <a:buFont typeface="Wingdings" panose="05000000000000000000" pitchFamily="2" charset="2"/>
              <a:buChar char="q"/>
            </a:pPr>
            <a:r>
              <a:rPr lang="tr-TR" sz="3200" dirty="0">
                <a:solidFill>
                  <a:schemeClr val="accent2">
                    <a:lumMod val="50000"/>
                  </a:schemeClr>
                </a:solidFill>
                <a:latin typeface="Arial Narrow" panose="020B0606020202030204" pitchFamily="34" charset="0"/>
              </a:rPr>
              <a:t>Küfür / kötü söz kullanma</a:t>
            </a:r>
          </a:p>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Kontrolsüz davranışlar sergileme</a:t>
            </a:r>
          </a:p>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Kavga başlatma</a:t>
            </a:r>
          </a:p>
          <a:p>
            <a:pPr lvl="1" indent="-457200" algn="just">
              <a:buFont typeface="Wingdings" panose="05000000000000000000" pitchFamily="2" charset="2"/>
              <a:buChar char="q"/>
            </a:pPr>
            <a:r>
              <a:rPr lang="tr-TR" sz="3200" dirty="0">
                <a:solidFill>
                  <a:srgbClr val="7030A0"/>
                </a:solidFill>
                <a:latin typeface="Arial Narrow" panose="020B0606020202030204" pitchFamily="34" charset="0"/>
              </a:rPr>
              <a:t>“Hayır” kelimesini kabul etmeme</a:t>
            </a:r>
          </a:p>
          <a:p>
            <a:pPr lvl="1" indent="-457200" algn="just">
              <a:buFont typeface="Wingdings" panose="05000000000000000000" pitchFamily="2" charset="2"/>
              <a:buChar char="q"/>
            </a:pPr>
            <a:r>
              <a:rPr lang="tr-TR" sz="3200" dirty="0">
                <a:solidFill>
                  <a:srgbClr val="7030A0"/>
                </a:solidFill>
                <a:latin typeface="Arial Narrow" panose="020B0606020202030204" pitchFamily="34" charset="0"/>
              </a:rPr>
              <a:t>Tehdit edici sözler söyleme</a:t>
            </a:r>
            <a:endParaRPr lang="tr-TR" sz="3200" dirty="0">
              <a:solidFill>
                <a:srgbClr val="002060"/>
              </a:solidFill>
              <a:latin typeface="Arial Narrow" panose="020B0606020202030204" pitchFamily="34" charset="0"/>
            </a:endParaRPr>
          </a:p>
          <a:p>
            <a:pPr lvl="1" indent="-457200">
              <a:buFont typeface="Wingdings" panose="05000000000000000000" pitchFamily="2" charset="2"/>
              <a:buChar char="q"/>
            </a:pPr>
            <a:endParaRPr lang="tr-TR" sz="3200"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1309398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Öfke-Saldırganlık ve Şiddet Arasındaki İlişki</a:t>
            </a:r>
          </a:p>
        </p:txBody>
      </p:sp>
      <p:sp>
        <p:nvSpPr>
          <p:cNvPr id="3" name="Metin kutusu 2"/>
          <p:cNvSpPr txBox="1"/>
          <p:nvPr/>
        </p:nvSpPr>
        <p:spPr>
          <a:xfrm>
            <a:off x="216481" y="1988796"/>
            <a:ext cx="11726014" cy="4524315"/>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Öfkelerini uygun şekilde yönlendiremeyen bireyler şiddet gösterebilirler. </a:t>
            </a:r>
          </a:p>
          <a:p>
            <a:pPr marL="0" lvl="1" algn="just"/>
            <a:endParaRPr lang="tr-TR" sz="3200" dirty="0">
              <a:solidFill>
                <a:srgbClr val="002060"/>
              </a:solidFill>
              <a:latin typeface="Arial Narrow" panose="020B0606020202030204" pitchFamily="34" charset="0"/>
            </a:endParaRPr>
          </a:p>
          <a:p>
            <a:pPr lvl="1" indent="-457200" algn="just">
              <a:buFont typeface="Wingdings" panose="05000000000000000000" pitchFamily="2" charset="2"/>
              <a:buChar char="q"/>
            </a:pPr>
            <a:r>
              <a:rPr lang="tr-TR" sz="3200" dirty="0">
                <a:latin typeface="Arial Narrow" panose="020B0606020202030204" pitchFamily="34" charset="0"/>
              </a:rPr>
              <a:t>Şiddet başkalarına fiziksel ya da psikolojik zarar verme niyeti taşıyan tüm davranışları içerir. </a:t>
            </a:r>
          </a:p>
          <a:p>
            <a:pPr marL="0" lvl="1" algn="just"/>
            <a:endParaRPr lang="tr-TR" sz="3200" dirty="0">
              <a:solidFill>
                <a:srgbClr val="002060"/>
              </a:solidFill>
              <a:latin typeface="Arial Narrow" panose="020B0606020202030204" pitchFamily="34" charset="0"/>
            </a:endParaRPr>
          </a:p>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Ergenlik dönemi ile ilgili olumsuz yaşantılar, olumsuz çevre koşulları, okullardaki yetersiz koşullar ve ailenin yapısı, ailede yaşanan sorunlar çocuk ve ergenlerde öfke ve şiddet duygusunun tetikleyicileridir. </a:t>
            </a:r>
          </a:p>
          <a:p>
            <a:pPr marL="0" lvl="1"/>
            <a:endParaRPr lang="tr-TR" sz="3200"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1539209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Öfke-Saldırganlık ve Şiddet Arasındaki İlişki</a:t>
            </a:r>
          </a:p>
        </p:txBody>
      </p:sp>
      <p:sp>
        <p:nvSpPr>
          <p:cNvPr id="3" name="Metin kutusu 2"/>
          <p:cNvSpPr txBox="1"/>
          <p:nvPr/>
        </p:nvSpPr>
        <p:spPr>
          <a:xfrm>
            <a:off x="216481" y="1988796"/>
            <a:ext cx="11726014" cy="5016758"/>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Saldırganlık olarak tanımlanabilecek şiddet durumları öfkenin davranışsal ve kontrolsüz olarak ortaya çıkması için kullanılırken, düşmanlık ise öfkenin daha çok kronikleşmiş haline işaret etmektedir.</a:t>
            </a:r>
          </a:p>
          <a:p>
            <a:pPr marL="0" lvl="1" algn="just"/>
            <a:endParaRPr lang="tr-TR" sz="3200" dirty="0">
              <a:solidFill>
                <a:srgbClr val="002060"/>
              </a:solidFill>
              <a:latin typeface="Arial Narrow" panose="020B0606020202030204" pitchFamily="34" charset="0"/>
            </a:endParaRPr>
          </a:p>
          <a:p>
            <a:pPr lvl="1" indent="-457200" algn="just">
              <a:buFont typeface="Wingdings" panose="05000000000000000000" pitchFamily="2" charset="2"/>
              <a:buChar char="q"/>
            </a:pPr>
            <a:r>
              <a:rPr lang="tr-TR" sz="3200" dirty="0">
                <a:solidFill>
                  <a:schemeClr val="accent2">
                    <a:lumMod val="50000"/>
                  </a:schemeClr>
                </a:solidFill>
                <a:latin typeface="Arial Narrow" panose="020B0606020202030204" pitchFamily="34" charset="0"/>
              </a:rPr>
              <a:t>Öfke ve şiddetin ifadesi öğrenilen bir davranıştır. Kişi herhangi bir şeye öfkelendiğinde, öfkesini öğrendiği şekilde dışa vurur. Bir çocuk ya da ergen öfke ve şiddet davranışını kontrol edemeyen ve bunu sağlıksız bir şekilde ifade eden büyüklerini gözlemlediğinde bu davranış biçimlerini model olarak alabilir.</a:t>
            </a:r>
          </a:p>
          <a:p>
            <a:pPr marL="0" lvl="1"/>
            <a:endParaRPr lang="tr-TR" sz="3200"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1063851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Niçin Öfke İle Başa Çıkmalıyız?</a:t>
            </a:r>
          </a:p>
        </p:txBody>
      </p:sp>
      <p:sp>
        <p:nvSpPr>
          <p:cNvPr id="3" name="Metin kutusu 2"/>
          <p:cNvSpPr txBox="1"/>
          <p:nvPr/>
        </p:nvSpPr>
        <p:spPr>
          <a:xfrm>
            <a:off x="216481" y="1988796"/>
            <a:ext cx="11726014" cy="4524315"/>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Öfke normal biçimde ifade edildiğinde son derece sağlıklı bir duygudur. Fakat tersi durumlarda yıkıcı sonuçlara yol açabilir.</a:t>
            </a:r>
          </a:p>
          <a:p>
            <a:pPr lvl="1" indent="-457200" algn="just">
              <a:buFont typeface="Wingdings" panose="05000000000000000000" pitchFamily="2" charset="2"/>
              <a:buChar char="q"/>
            </a:pPr>
            <a:r>
              <a:rPr lang="tr-TR" sz="3200" dirty="0">
                <a:solidFill>
                  <a:schemeClr val="accent6">
                    <a:lumMod val="50000"/>
                  </a:schemeClr>
                </a:solidFill>
                <a:latin typeface="Arial Narrow" panose="020B0606020202030204" pitchFamily="34" charset="0"/>
              </a:rPr>
              <a:t>Öfke çocuk istismarı, ev içi şiddet, fiziksel ve sözel taciz gibi sorunlarda görülebileceği gibi bir çok sosyal ve kişisel problemin ortaya çıkışında rol oynar.</a:t>
            </a:r>
          </a:p>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Öfke kişilerarası ilişkilerde problem yaşanan birçok duruma etkendir. Bireylerin iş ve aile yaşantılarında ciddi sorunlar yaşamasına neden olabilir.</a:t>
            </a:r>
          </a:p>
          <a:p>
            <a:pPr marL="0" lvl="1"/>
            <a:endParaRPr lang="tr-TR" sz="3200"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3894619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Niçin Öfke İle Başa Çıkmalıyız?</a:t>
            </a:r>
          </a:p>
        </p:txBody>
      </p:sp>
      <p:sp>
        <p:nvSpPr>
          <p:cNvPr id="3" name="Metin kutusu 2"/>
          <p:cNvSpPr txBox="1"/>
          <p:nvPr/>
        </p:nvSpPr>
        <p:spPr>
          <a:xfrm>
            <a:off x="216481" y="1988796"/>
            <a:ext cx="11726014" cy="2554545"/>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Öfke ile baş edemeyen birey sosyal ilişkilerden kaçınır.</a:t>
            </a:r>
          </a:p>
          <a:p>
            <a:pPr lvl="1" indent="-457200" algn="just">
              <a:buFont typeface="Wingdings" panose="05000000000000000000" pitchFamily="2" charset="2"/>
              <a:buChar char="q"/>
            </a:pPr>
            <a:endParaRPr lang="tr-TR" sz="3200" dirty="0">
              <a:solidFill>
                <a:srgbClr val="002060"/>
              </a:solidFill>
              <a:latin typeface="Arial Narrow" panose="020B0606020202030204" pitchFamily="34" charset="0"/>
            </a:endParaRPr>
          </a:p>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Öfkesini kontrol altına alamayan bireyde bir çok sorun gözlenebilir.</a:t>
            </a:r>
          </a:p>
          <a:p>
            <a:pPr marL="0" lvl="1" algn="just"/>
            <a:r>
              <a:rPr lang="tr-TR" sz="3200" dirty="0">
                <a:solidFill>
                  <a:srgbClr val="002060"/>
                </a:solidFill>
                <a:latin typeface="Arial Narrow" panose="020B0606020202030204" pitchFamily="34" charset="0"/>
              </a:rPr>
              <a:t> </a:t>
            </a:r>
          </a:p>
          <a:p>
            <a:pPr marL="0" lvl="1" algn="just"/>
            <a:r>
              <a:rPr lang="tr-TR" sz="3200" dirty="0">
                <a:solidFill>
                  <a:srgbClr val="002060"/>
                </a:solidFill>
                <a:latin typeface="Arial Narrow" panose="020B0606020202030204" pitchFamily="34" charset="0"/>
              </a:rPr>
              <a:t>	Bunlar gruplar halinde aşağıdaki gibi sıralanabilir:</a:t>
            </a:r>
          </a:p>
        </p:txBody>
      </p:sp>
    </p:spTree>
    <p:extLst>
      <p:ext uri="{BB962C8B-B14F-4D97-AF65-F5344CB8AC3E}">
        <p14:creationId xmlns:p14="http://schemas.microsoft.com/office/powerpoint/2010/main" val="741924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Niçin Öfke İle Başa Çıkmalıyız?</a:t>
            </a:r>
          </a:p>
        </p:txBody>
      </p:sp>
      <p:sp>
        <p:nvSpPr>
          <p:cNvPr id="3" name="Metin kutusu 2"/>
          <p:cNvSpPr txBox="1"/>
          <p:nvPr/>
        </p:nvSpPr>
        <p:spPr>
          <a:xfrm>
            <a:off x="216481" y="1988796"/>
            <a:ext cx="11726014" cy="3046988"/>
          </a:xfrm>
          <a:prstGeom prst="rect">
            <a:avLst/>
          </a:prstGeom>
          <a:noFill/>
        </p:spPr>
        <p:txBody>
          <a:bodyPr wrap="square" rtlCol="0">
            <a:spAutoFit/>
          </a:bodyPr>
          <a:lstStyle/>
          <a:p>
            <a:pPr marL="0" lvl="1"/>
            <a:r>
              <a:rPr lang="tr-TR" sz="3200" b="1" dirty="0">
                <a:solidFill>
                  <a:srgbClr val="FF0000"/>
                </a:solidFill>
                <a:latin typeface="Arial Narrow" panose="020B0606020202030204" pitchFamily="34" charset="0"/>
              </a:rPr>
              <a:t>Fizyolojik Tepkiler: </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 Kan şekerinin yükselmesi</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 Nabzın ve kan basıncının artması</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 Sık sık ve zor nefes alma</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 Baş ağrısı</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 Kas ağrıları, sırt, boyun.</a:t>
            </a:r>
          </a:p>
        </p:txBody>
      </p:sp>
    </p:spTree>
    <p:extLst>
      <p:ext uri="{BB962C8B-B14F-4D97-AF65-F5344CB8AC3E}">
        <p14:creationId xmlns:p14="http://schemas.microsoft.com/office/powerpoint/2010/main" val="872817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Niçin Öfke İle Başa Çıkmalıyız?</a:t>
            </a:r>
          </a:p>
        </p:txBody>
      </p:sp>
      <p:sp>
        <p:nvSpPr>
          <p:cNvPr id="3" name="Metin kutusu 2"/>
          <p:cNvSpPr txBox="1"/>
          <p:nvPr/>
        </p:nvSpPr>
        <p:spPr>
          <a:xfrm>
            <a:off x="216481" y="1988796"/>
            <a:ext cx="11726014" cy="3046988"/>
          </a:xfrm>
          <a:prstGeom prst="rect">
            <a:avLst/>
          </a:prstGeom>
          <a:noFill/>
        </p:spPr>
        <p:txBody>
          <a:bodyPr wrap="square" rtlCol="0">
            <a:spAutoFit/>
          </a:bodyPr>
          <a:lstStyle/>
          <a:p>
            <a:pPr marL="0" lvl="1"/>
            <a:r>
              <a:rPr lang="tr-TR" sz="3200" b="1" dirty="0">
                <a:solidFill>
                  <a:srgbClr val="FF0000"/>
                </a:solidFill>
                <a:latin typeface="Arial Narrow" panose="020B0606020202030204" pitchFamily="34" charset="0"/>
              </a:rPr>
              <a:t>Zihinsel Tepkiler :</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 Konsantrasyon bozukluğu</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 Düşük performans</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 Unutkanlık</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 Uykusuzluk</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 Dikkatsizlik</a:t>
            </a:r>
          </a:p>
        </p:txBody>
      </p:sp>
    </p:spTree>
    <p:extLst>
      <p:ext uri="{BB962C8B-B14F-4D97-AF65-F5344CB8AC3E}">
        <p14:creationId xmlns:p14="http://schemas.microsoft.com/office/powerpoint/2010/main" val="1002705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2"/>
            <a:ext cx="11726014" cy="1711235"/>
          </a:xfrm>
        </p:spPr>
        <p:txBody>
          <a:bodyPr>
            <a:normAutofit fontScale="90000"/>
          </a:bodyPr>
          <a:lstStyle/>
          <a:p>
            <a:pPr algn="r"/>
            <a:r>
              <a:rPr lang="tr-TR" sz="6000" b="1" dirty="0">
                <a:solidFill>
                  <a:srgbClr val="002060"/>
                </a:solidFill>
                <a:effectLst>
                  <a:outerShdw blurRad="38100" dist="38100" dir="2700000" algn="tl">
                    <a:srgbClr val="000000">
                      <a:alpha val="43137"/>
                    </a:srgbClr>
                  </a:outerShdw>
                </a:effectLst>
              </a:rPr>
              <a:t>ÖFKE VE </a:t>
            </a:r>
            <a:br>
              <a:rPr lang="tr-TR" sz="6000" b="1" dirty="0">
                <a:solidFill>
                  <a:srgbClr val="002060"/>
                </a:solidFill>
                <a:effectLst>
                  <a:outerShdw blurRad="38100" dist="38100" dir="2700000" algn="tl">
                    <a:srgbClr val="000000">
                      <a:alpha val="43137"/>
                    </a:srgbClr>
                  </a:outerShdw>
                </a:effectLst>
              </a:rPr>
            </a:br>
            <a:r>
              <a:rPr lang="tr-TR" sz="6000" b="1" dirty="0">
                <a:solidFill>
                  <a:srgbClr val="002060"/>
                </a:solidFill>
                <a:effectLst>
                  <a:outerShdw blurRad="38100" dist="38100" dir="2700000" algn="tl">
                    <a:srgbClr val="000000">
                      <a:alpha val="43137"/>
                    </a:srgbClr>
                  </a:outerShdw>
                </a:effectLst>
              </a:rPr>
              <a:t>ÖFKE KONTROLU</a:t>
            </a:r>
          </a:p>
        </p:txBody>
      </p:sp>
      <p:sp>
        <p:nvSpPr>
          <p:cNvPr id="11" name="İçerik Yer Tutucusu 2"/>
          <p:cNvSpPr txBox="1">
            <a:spLocks/>
          </p:cNvSpPr>
          <p:nvPr/>
        </p:nvSpPr>
        <p:spPr>
          <a:xfrm>
            <a:off x="216481" y="3174274"/>
            <a:ext cx="11726014" cy="271357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Clr>
                <a:srgbClr val="7030A0"/>
              </a:buClr>
              <a:buFont typeface="Wingdings" panose="05000000000000000000" pitchFamily="2" charset="2"/>
              <a:buChar char="q"/>
            </a:pPr>
            <a:r>
              <a:rPr lang="tr-TR" sz="3200" dirty="0">
                <a:latin typeface="Arial Narrow" panose="020B0606020202030204" pitchFamily="34" charset="0"/>
              </a:rPr>
              <a:t>Öfke ve öfkenin ifadesi hakkındaki bilgilerimiz çok sınırlıdır. Bu sunumda, öfkenin nedenleri ve öfke yönetimi ana hatlarıyla ele alınmış ve konunun önemine dikkat çekilmeye çalışılmıştır.</a:t>
            </a:r>
          </a:p>
        </p:txBody>
      </p:sp>
    </p:spTree>
    <p:extLst>
      <p:ext uri="{BB962C8B-B14F-4D97-AF65-F5344CB8AC3E}">
        <p14:creationId xmlns:p14="http://schemas.microsoft.com/office/powerpoint/2010/main" val="3443598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Niçin Öfke İle Başa Çıkmalıyız?</a:t>
            </a:r>
          </a:p>
        </p:txBody>
      </p:sp>
      <p:sp>
        <p:nvSpPr>
          <p:cNvPr id="3" name="Metin kutusu 2"/>
          <p:cNvSpPr txBox="1"/>
          <p:nvPr/>
        </p:nvSpPr>
        <p:spPr>
          <a:xfrm>
            <a:off x="216481" y="1988796"/>
            <a:ext cx="11726014" cy="3046988"/>
          </a:xfrm>
          <a:prstGeom prst="rect">
            <a:avLst/>
          </a:prstGeom>
          <a:noFill/>
        </p:spPr>
        <p:txBody>
          <a:bodyPr wrap="square" rtlCol="0">
            <a:spAutoFit/>
          </a:bodyPr>
          <a:lstStyle/>
          <a:p>
            <a:pPr marL="0" lvl="1"/>
            <a:r>
              <a:rPr lang="tr-TR" sz="3200" b="1" dirty="0">
                <a:solidFill>
                  <a:srgbClr val="FF0000"/>
                </a:solidFill>
                <a:latin typeface="Arial Narrow" panose="020B0606020202030204" pitchFamily="34" charset="0"/>
              </a:rPr>
              <a:t>Davranışsal Tepkiler :</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 Alkolizm - Sigara tiryakiliği</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 Huzursuzluk</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 Acelecilik</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 İlaç kullanımı</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 Aşırı yemek yeme</a:t>
            </a:r>
          </a:p>
        </p:txBody>
      </p:sp>
    </p:spTree>
    <p:extLst>
      <p:ext uri="{BB962C8B-B14F-4D97-AF65-F5344CB8AC3E}">
        <p14:creationId xmlns:p14="http://schemas.microsoft.com/office/powerpoint/2010/main" val="1439925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Niçin Öfke İle Başa Çıkmalıyız?</a:t>
            </a:r>
          </a:p>
        </p:txBody>
      </p:sp>
      <p:sp>
        <p:nvSpPr>
          <p:cNvPr id="3" name="Metin kutusu 2"/>
          <p:cNvSpPr txBox="1"/>
          <p:nvPr/>
        </p:nvSpPr>
        <p:spPr>
          <a:xfrm>
            <a:off x="216481" y="1988796"/>
            <a:ext cx="11726014" cy="3046988"/>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Öfke durumunda </a:t>
            </a:r>
            <a:r>
              <a:rPr lang="tr-TR" sz="3200" dirty="0">
                <a:solidFill>
                  <a:srgbClr val="FF0000"/>
                </a:solidFill>
                <a:latin typeface="Arial Narrow" panose="020B0606020202030204" pitchFamily="34" charset="0"/>
              </a:rPr>
              <a:t>bedensel tepkiler</a:t>
            </a:r>
            <a:r>
              <a:rPr lang="tr-TR" sz="3200" dirty="0">
                <a:solidFill>
                  <a:srgbClr val="002060"/>
                </a:solidFill>
                <a:latin typeface="Arial Narrow" panose="020B0606020202030204" pitchFamily="34" charset="0"/>
              </a:rPr>
              <a:t>; diğer duygular gibi fizyolojik ve biyolojik değişimlerle birlikte hissedilir. Öfkenin fiziksel ve biyolojik işaretlerinde; uyaran duyguyu harekete geçirir, stres ve gerginlik başlar, enerjiyi arttıran adrenalin salgısı artar, nefes alıp verme sıklaşır, kalp atışları hızlanır, kan basıncı artar, böylece vücut ve zihin, savaş ya da kaç tepkisi için hazırdır.</a:t>
            </a:r>
          </a:p>
        </p:txBody>
      </p:sp>
    </p:spTree>
    <p:extLst>
      <p:ext uri="{BB962C8B-B14F-4D97-AF65-F5344CB8AC3E}">
        <p14:creationId xmlns:p14="http://schemas.microsoft.com/office/powerpoint/2010/main" val="2650531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Niçin Öfke İle Başa Çıkmalıyız?</a:t>
            </a:r>
          </a:p>
        </p:txBody>
      </p:sp>
      <p:sp>
        <p:nvSpPr>
          <p:cNvPr id="11" name="Rectangle 3"/>
          <p:cNvSpPr txBox="1">
            <a:spLocks noChangeArrowheads="1"/>
          </p:cNvSpPr>
          <p:nvPr/>
        </p:nvSpPr>
        <p:spPr>
          <a:xfrm>
            <a:off x="1670096" y="5838920"/>
            <a:ext cx="8362950" cy="48577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buFont typeface="Wingdings" pitchFamily="2" charset="2"/>
              <a:buNone/>
            </a:pPr>
            <a:r>
              <a:rPr lang="tr-TR" altLang="tr-TR" sz="4000" b="1" dirty="0">
                <a:solidFill>
                  <a:srgbClr val="FF0000"/>
                </a:solidFill>
                <a:latin typeface="Arial Narrow" panose="020B0606020202030204" pitchFamily="34" charset="0"/>
              </a:rPr>
              <a:t>Sizce bu insanların hangisi sempatik?</a:t>
            </a:r>
          </a:p>
        </p:txBody>
      </p:sp>
      <p:pic>
        <p:nvPicPr>
          <p:cNvPr id="18" name="Picture 4" descr="view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912" y="2324514"/>
            <a:ext cx="1728893" cy="1752590"/>
          </a:xfrm>
          <a:prstGeom prst="rect">
            <a:avLst/>
          </a:prstGeom>
          <a:extLst>
            <a:ext uri="{909E8E84-426E-40DD-AFC4-6F175D3DCCD1}">
              <a14:hiddenFill xmlns:a14="http://schemas.microsoft.com/office/drawing/2010/main">
                <a:solidFill>
                  <a:srgbClr val="FFFFFF"/>
                </a:solidFill>
              </a14:hiddenFill>
            </a:ext>
          </a:extLst>
        </p:spPr>
      </p:pic>
      <p:pic>
        <p:nvPicPr>
          <p:cNvPr id="19" name="Picture 5" descr="255437938_f7cd6975d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1219" y="2327768"/>
            <a:ext cx="1784917" cy="1784468"/>
          </a:xfrm>
          <a:prstGeom prst="rect">
            <a:avLst/>
          </a:prstGeom>
          <a:extLst>
            <a:ext uri="{909E8E84-426E-40DD-AFC4-6F175D3DCCD1}">
              <a14:hiddenFill xmlns:a14="http://schemas.microsoft.com/office/drawing/2010/main">
                <a:solidFill>
                  <a:srgbClr val="FFFFFF"/>
                </a:solidFill>
              </a14:hiddenFill>
            </a:ext>
          </a:extLst>
        </p:spPr>
      </p:pic>
      <p:pic>
        <p:nvPicPr>
          <p:cNvPr id="20" name="Picture 7" descr="madma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64917" y="2254870"/>
            <a:ext cx="3037414" cy="342243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8" descr="cell%20phone%20anger%20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33025" y="2095079"/>
            <a:ext cx="1757377" cy="165552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9" descr="adsız"/>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2066" y="4347656"/>
            <a:ext cx="2423604" cy="1339360"/>
          </a:xfrm>
          <a:prstGeom prst="rect">
            <a:avLst/>
          </a:prstGeom>
          <a:extLst>
            <a:ext uri="{909E8E84-426E-40DD-AFC4-6F175D3DCCD1}">
              <a14:hiddenFill xmlns:a14="http://schemas.microsoft.com/office/drawing/2010/main">
                <a:solidFill>
                  <a:srgbClr val="FFFFFF"/>
                </a:solidFill>
              </a14:hiddenFill>
            </a:ext>
          </a:extLst>
        </p:spPr>
      </p:pic>
      <p:pic>
        <p:nvPicPr>
          <p:cNvPr id="23" name="Picture 11" descr="ange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730859" y="2038514"/>
            <a:ext cx="1666722" cy="2026319"/>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5" descr="anger2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730858" y="4233596"/>
            <a:ext cx="1671637" cy="187880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6" descr="angry%20mom"/>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533024" y="3993740"/>
            <a:ext cx="1757377" cy="1794296"/>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
          <p:cNvSpPr txBox="1">
            <a:spLocks noChangeArrowheads="1"/>
          </p:cNvSpPr>
          <p:nvPr/>
        </p:nvSpPr>
        <p:spPr>
          <a:xfrm>
            <a:off x="216481" y="1478787"/>
            <a:ext cx="8229600" cy="82748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altLang="tr-TR" sz="4800" b="1" dirty="0">
                <a:solidFill>
                  <a:srgbClr val="FF9933"/>
                </a:solidFill>
                <a:latin typeface="Arial Narrow" panose="020B0606020202030204" pitchFamily="34" charset="0"/>
              </a:rPr>
              <a:t>Bir de olayın şu boyutu var…</a:t>
            </a:r>
          </a:p>
        </p:txBody>
      </p:sp>
    </p:spTree>
    <p:extLst>
      <p:ext uri="{BB962C8B-B14F-4D97-AF65-F5344CB8AC3E}">
        <p14:creationId xmlns:p14="http://schemas.microsoft.com/office/powerpoint/2010/main" val="575604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Niçin Öfke İle Başa Çıkmalıyız?</a:t>
            </a:r>
          </a:p>
        </p:txBody>
      </p:sp>
      <p:sp>
        <p:nvSpPr>
          <p:cNvPr id="11" name="Rectangle 2"/>
          <p:cNvSpPr txBox="1">
            <a:spLocks noChangeArrowheads="1"/>
          </p:cNvSpPr>
          <p:nvPr/>
        </p:nvSpPr>
        <p:spPr>
          <a:xfrm>
            <a:off x="216481" y="1386751"/>
            <a:ext cx="10477754" cy="894160"/>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altLang="tr-TR" sz="7200" b="1" dirty="0">
                <a:solidFill>
                  <a:srgbClr val="FF9933"/>
                </a:solidFill>
                <a:latin typeface="Arial Narrow" panose="020B0606020202030204" pitchFamily="34" charset="0"/>
              </a:rPr>
              <a:t>Peki ya </a:t>
            </a:r>
            <a:r>
              <a:rPr lang="tr-TR" altLang="tr-TR" sz="7200" b="1" dirty="0">
                <a:solidFill>
                  <a:srgbClr val="CC0099"/>
                </a:solidFill>
                <a:latin typeface="Arial Narrow" panose="020B0606020202030204" pitchFamily="34" charset="0"/>
              </a:rPr>
              <a:t>Bu hayvanların hangisi sevimli?</a:t>
            </a:r>
          </a:p>
        </p:txBody>
      </p:sp>
      <p:pic>
        <p:nvPicPr>
          <p:cNvPr id="18" name="Picture 4" descr="angryca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6133" y="2400987"/>
            <a:ext cx="3505200" cy="210859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angrym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84732" y="2426674"/>
            <a:ext cx="30480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7" descr="Angry%20GOLM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7205" y="4343553"/>
            <a:ext cx="3332136" cy="187468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8" descr="angry-cat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49882" y="2426674"/>
            <a:ext cx="1852613" cy="193714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9" descr="TORObull_200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062520" y="4740695"/>
            <a:ext cx="2339975" cy="1497806"/>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0" descr="angry-monkey"/>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6132" y="4716948"/>
            <a:ext cx="3401101" cy="1547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7981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Niçin Öfke İle Başa Çıkmalıyız?</a:t>
            </a:r>
          </a:p>
        </p:txBody>
      </p:sp>
      <p:sp>
        <p:nvSpPr>
          <p:cNvPr id="3" name="Metin kutusu 2"/>
          <p:cNvSpPr txBox="1"/>
          <p:nvPr/>
        </p:nvSpPr>
        <p:spPr>
          <a:xfrm>
            <a:off x="216481" y="1988796"/>
            <a:ext cx="11726014" cy="3416320"/>
          </a:xfrm>
          <a:prstGeom prst="rect">
            <a:avLst/>
          </a:prstGeom>
          <a:noFill/>
        </p:spPr>
        <p:txBody>
          <a:bodyPr wrap="square" rtlCol="0">
            <a:spAutoFit/>
          </a:bodyPr>
          <a:lstStyle/>
          <a:p>
            <a:pPr marL="0" lvl="1"/>
            <a:r>
              <a:rPr lang="tr-TR" sz="7200" dirty="0">
                <a:solidFill>
                  <a:schemeClr val="accent2">
                    <a:lumMod val="60000"/>
                    <a:lumOff val="40000"/>
                  </a:schemeClr>
                </a:solidFill>
                <a:latin typeface="Arial Narrow" panose="020B0606020202030204" pitchFamily="34" charset="0"/>
              </a:rPr>
              <a:t>Böyle </a:t>
            </a:r>
          </a:p>
          <a:p>
            <a:pPr marL="0" lvl="1"/>
            <a:r>
              <a:rPr lang="tr-TR" sz="7200" dirty="0">
                <a:solidFill>
                  <a:schemeClr val="accent2">
                    <a:lumMod val="60000"/>
                    <a:lumOff val="40000"/>
                  </a:schemeClr>
                </a:solidFill>
                <a:latin typeface="Arial Narrow" panose="020B0606020202030204" pitchFamily="34" charset="0"/>
              </a:rPr>
              <a:t>		Gözükmek </a:t>
            </a:r>
          </a:p>
          <a:p>
            <a:pPr marL="0" lvl="1"/>
            <a:r>
              <a:rPr lang="tr-TR" sz="7200" dirty="0">
                <a:solidFill>
                  <a:schemeClr val="accent2">
                    <a:lumMod val="60000"/>
                    <a:lumOff val="40000"/>
                  </a:schemeClr>
                </a:solidFill>
                <a:latin typeface="Arial Narrow" panose="020B0606020202030204" pitchFamily="34" charset="0"/>
              </a:rPr>
              <a:t>						İster misiniz?</a:t>
            </a:r>
          </a:p>
        </p:txBody>
      </p:sp>
    </p:spTree>
    <p:extLst>
      <p:ext uri="{BB962C8B-B14F-4D97-AF65-F5344CB8AC3E}">
        <p14:creationId xmlns:p14="http://schemas.microsoft.com/office/powerpoint/2010/main" val="3409240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Öfkemizin Saldırganlığa Dönüşmemesi İçin…</a:t>
            </a:r>
          </a:p>
        </p:txBody>
      </p:sp>
      <p:sp>
        <p:nvSpPr>
          <p:cNvPr id="3" name="Metin kutusu 2"/>
          <p:cNvSpPr txBox="1"/>
          <p:nvPr/>
        </p:nvSpPr>
        <p:spPr>
          <a:xfrm>
            <a:off x="216481" y="1988796"/>
            <a:ext cx="11726014" cy="3046988"/>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latin typeface="Arial Narrow" panose="020B0606020202030204" pitchFamily="34" charset="0"/>
              </a:rPr>
              <a:t>Bizi öfkelendiren insanların yaptıkları değil , yapılanlara ilişkin düşüncelerimizdir. Örnek; koridorda size çarpan kişiye karşı olumsuz düşüncelerimiz varsa bu davranışa öfkelenebiliriz. Diğer yandan olumlu düşüncelerimizin olduğu birisi bize çarpsa yanlışlıkla çarptığını düşünerek öfkelenmeyebiliriz. Çünkü zihnimizde öfkeye neden olan ‘ukala adam’ yargılayıcı imajı yerine ‘iyi insan‘ imajı vardır. </a:t>
            </a:r>
          </a:p>
        </p:txBody>
      </p:sp>
    </p:spTree>
    <p:extLst>
      <p:ext uri="{BB962C8B-B14F-4D97-AF65-F5344CB8AC3E}">
        <p14:creationId xmlns:p14="http://schemas.microsoft.com/office/powerpoint/2010/main" val="3099711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Öfkemizin Saldırganlığa Dönüşmemesi İçin…</a:t>
            </a:r>
          </a:p>
        </p:txBody>
      </p:sp>
      <p:sp>
        <p:nvSpPr>
          <p:cNvPr id="3" name="Metin kutusu 2"/>
          <p:cNvSpPr txBox="1"/>
          <p:nvPr/>
        </p:nvSpPr>
        <p:spPr>
          <a:xfrm>
            <a:off x="216481" y="1988796"/>
            <a:ext cx="11726014" cy="3046988"/>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latin typeface="Arial Narrow" panose="020B0606020202030204" pitchFamily="34" charset="0"/>
              </a:rPr>
              <a:t>Duygularımızın nedeni başkalarının yaptıkları değil, bizim onların davranışlarına ilişkin yaptığımız yorumdur. </a:t>
            </a:r>
          </a:p>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Bu yüzden öfkemizi ifade etmede kullanacağımız ilk adım, karşımızdaki kişiyi öfkemizin sorumlusu olarak görmemektir. Çünkü öfkemizi, karşımızdaki kişiyi suçlayarak ifade ettiğimizde muhtemelen öfkemizi tam olarak ifade etmemiş oluruz.</a:t>
            </a:r>
          </a:p>
        </p:txBody>
      </p:sp>
    </p:spTree>
    <p:extLst>
      <p:ext uri="{BB962C8B-B14F-4D97-AF65-F5344CB8AC3E}">
        <p14:creationId xmlns:p14="http://schemas.microsoft.com/office/powerpoint/2010/main" val="998169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Öfkemizin Saldırganlığa Dönüşmemesi İçin…</a:t>
            </a:r>
          </a:p>
        </p:txBody>
      </p:sp>
      <p:sp>
        <p:nvSpPr>
          <p:cNvPr id="3" name="Metin kutusu 2"/>
          <p:cNvSpPr txBox="1"/>
          <p:nvPr/>
        </p:nvSpPr>
        <p:spPr>
          <a:xfrm>
            <a:off x="216481" y="1988796"/>
            <a:ext cx="11726014" cy="3539430"/>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latin typeface="Arial Narrow" panose="020B0606020202030204" pitchFamily="34" charset="0"/>
              </a:rPr>
              <a:t>Farkında olmadan çok sık kullandığımız ve bizi öfkelendiren </a:t>
            </a:r>
            <a:r>
              <a:rPr lang="tr-TR" sz="3200" dirty="0">
                <a:solidFill>
                  <a:schemeClr val="accent1">
                    <a:lumMod val="50000"/>
                  </a:schemeClr>
                </a:solidFill>
                <a:latin typeface="Arial Narrow" panose="020B0606020202030204" pitchFamily="34" charset="0"/>
              </a:rPr>
              <a:t>‘’asla’‘ </a:t>
            </a:r>
            <a:r>
              <a:rPr lang="tr-TR" sz="3200" dirty="0">
                <a:latin typeface="Arial Narrow" panose="020B0606020202030204" pitchFamily="34" charset="0"/>
              </a:rPr>
              <a:t>ya da </a:t>
            </a:r>
            <a:r>
              <a:rPr lang="tr-TR" sz="3200" dirty="0">
                <a:solidFill>
                  <a:schemeClr val="accent2">
                    <a:lumMod val="75000"/>
                  </a:schemeClr>
                </a:solidFill>
                <a:latin typeface="Arial Narrow" panose="020B0606020202030204" pitchFamily="34" charset="0"/>
              </a:rPr>
              <a:t>‘’olmalı, olmamalı’’ </a:t>
            </a:r>
            <a:r>
              <a:rPr lang="tr-TR" sz="3200" dirty="0">
                <a:latin typeface="Arial Narrow" panose="020B0606020202030204" pitchFamily="34" charset="0"/>
              </a:rPr>
              <a:t>gibi sözcükleri zihnimizde yakalayıp bunları fark edip yerlerine daha işlevsel sözcükler kullanılabilir. </a:t>
            </a:r>
          </a:p>
          <a:p>
            <a:pPr marL="0" lvl="1" algn="just"/>
            <a:endParaRPr lang="tr-TR" sz="3200" dirty="0">
              <a:latin typeface="Arial Narrow" panose="020B0606020202030204" pitchFamily="34" charset="0"/>
            </a:endParaRPr>
          </a:p>
          <a:p>
            <a:pPr lvl="1" indent="-457200" algn="just">
              <a:buFont typeface="Wingdings" panose="05000000000000000000" pitchFamily="2" charset="2"/>
              <a:buChar char="q"/>
            </a:pPr>
            <a:r>
              <a:rPr lang="tr-TR" sz="3200" dirty="0">
                <a:solidFill>
                  <a:srgbClr val="FF0000"/>
                </a:solidFill>
                <a:latin typeface="Arial Narrow" panose="020B0606020202030204" pitchFamily="34" charset="0"/>
              </a:rPr>
              <a:t>‘’Bu araba asla çalışmaz’’</a:t>
            </a:r>
            <a:r>
              <a:rPr lang="tr-TR" sz="3200" dirty="0">
                <a:latin typeface="Arial Narrow" panose="020B0606020202030204" pitchFamily="34" charset="0"/>
              </a:rPr>
              <a:t> </a:t>
            </a:r>
            <a:r>
              <a:rPr lang="tr-TR" sz="3200" dirty="0">
                <a:solidFill>
                  <a:schemeClr val="accent1">
                    <a:lumMod val="75000"/>
                  </a:schemeClr>
                </a:solidFill>
                <a:latin typeface="Arial Narrow" panose="020B0606020202030204" pitchFamily="34" charset="0"/>
              </a:rPr>
              <a:t>‘‘mutlaka gelmeli’’ </a:t>
            </a:r>
            <a:r>
              <a:rPr lang="tr-TR" sz="3200" dirty="0">
                <a:latin typeface="Arial Narrow" panose="020B0606020202030204" pitchFamily="34" charset="0"/>
              </a:rPr>
              <a:t>gibi sözcükler    öfkemizin haklı olduğu düşüncelerine yol açar. </a:t>
            </a:r>
          </a:p>
          <a:p>
            <a:pPr lvl="1" indent="-457200" algn="just">
              <a:buFont typeface="Wingdings" panose="05000000000000000000" pitchFamily="2" charset="2"/>
              <a:buChar char="q"/>
            </a:pPr>
            <a:r>
              <a:rPr lang="tr-TR" sz="3200" dirty="0">
                <a:solidFill>
                  <a:schemeClr val="accent6">
                    <a:lumMod val="50000"/>
                  </a:schemeClr>
                </a:solidFill>
                <a:latin typeface="Arial Narrow" panose="020B0606020202030204" pitchFamily="34" charset="0"/>
              </a:rPr>
              <a:t> ‘‘Arabanın aküsünü değiştirirsek araba çalışabilir.’’ </a:t>
            </a:r>
          </a:p>
        </p:txBody>
      </p:sp>
    </p:spTree>
    <p:extLst>
      <p:ext uri="{BB962C8B-B14F-4D97-AF65-F5344CB8AC3E}">
        <p14:creationId xmlns:p14="http://schemas.microsoft.com/office/powerpoint/2010/main" val="7975917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Öfkemizin Saldırganlığa Dönüşmemesi İçin…</a:t>
            </a:r>
          </a:p>
        </p:txBody>
      </p:sp>
      <p:sp>
        <p:nvSpPr>
          <p:cNvPr id="3" name="Metin kutusu 2"/>
          <p:cNvSpPr txBox="1"/>
          <p:nvPr/>
        </p:nvSpPr>
        <p:spPr>
          <a:xfrm>
            <a:off x="216481" y="1988796"/>
            <a:ext cx="11726014" cy="3539430"/>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latin typeface="Arial Narrow" panose="020B0606020202030204" pitchFamily="34" charset="0"/>
              </a:rPr>
              <a:t>Bazen bizi öfkelendiren sebeplerin yakın çevremizde olduğunu fark ederiz. Kendimizle baş başa kalabildiğimiz, dinlenebileceğimiz bir vakit ayırabilirsek çevremize karşı daha duyarlı olabiliriz.</a:t>
            </a:r>
          </a:p>
          <a:p>
            <a:pPr marL="0" lvl="1" algn="just"/>
            <a:endParaRPr lang="tr-TR" sz="3200" dirty="0">
              <a:latin typeface="Arial Narrow" panose="020B0606020202030204" pitchFamily="34" charset="0"/>
            </a:endParaRPr>
          </a:p>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Örnek, işten çok yorgun gelen bir babanın, kendisine ayırabileceği 15 dakikalık bir süre sonunda çocuklarının isteklerine öfkelenmeden yanıt verebilir. </a:t>
            </a:r>
          </a:p>
        </p:txBody>
      </p:sp>
    </p:spTree>
    <p:extLst>
      <p:ext uri="{BB962C8B-B14F-4D97-AF65-F5344CB8AC3E}">
        <p14:creationId xmlns:p14="http://schemas.microsoft.com/office/powerpoint/2010/main" val="11114929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Öfkemizin Saldırganlığa Dönüşmemesi İçin…</a:t>
            </a:r>
          </a:p>
        </p:txBody>
      </p:sp>
      <p:sp>
        <p:nvSpPr>
          <p:cNvPr id="3" name="Metin kutusu 2"/>
          <p:cNvSpPr txBox="1"/>
          <p:nvPr/>
        </p:nvSpPr>
        <p:spPr>
          <a:xfrm>
            <a:off x="216481" y="1884292"/>
            <a:ext cx="11726014" cy="4524315"/>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latin typeface="Arial Narrow" panose="020B0606020202030204" pitchFamily="34" charset="0"/>
              </a:rPr>
              <a:t>İletişim becerilerine sahip olursak , karşıdaki kişiyi daha iyi anlamamız ve kendimizi daha rahat ifade edebilmemiz kolaylaşacaktır.</a:t>
            </a:r>
          </a:p>
          <a:p>
            <a:pPr marL="0" lvl="1" algn="just"/>
            <a:r>
              <a:rPr lang="tr-TR" sz="3200" dirty="0">
                <a:latin typeface="Arial Narrow" panose="020B0606020202030204" pitchFamily="34" charset="0"/>
              </a:rPr>
              <a:t> </a:t>
            </a:r>
          </a:p>
          <a:p>
            <a:pPr lvl="1" indent="-457200" algn="just">
              <a:buFont typeface="Wingdings" panose="05000000000000000000" pitchFamily="2" charset="2"/>
              <a:buChar char="q"/>
            </a:pPr>
            <a:r>
              <a:rPr lang="tr-TR" sz="3200" dirty="0">
                <a:solidFill>
                  <a:schemeClr val="accent6">
                    <a:lumMod val="75000"/>
                  </a:schemeClr>
                </a:solidFill>
                <a:latin typeface="Arial Narrow" panose="020B0606020202030204" pitchFamily="34" charset="0"/>
              </a:rPr>
              <a:t>Empati, etkin dinleme  gibi temel iletişim tekniklerini hayatımızda uyguladığımız zaman insanlarla daha etkili iletişim ortamlarında bulunuruz.</a:t>
            </a:r>
          </a:p>
          <a:p>
            <a:pPr marL="0" lvl="1" algn="just"/>
            <a:endParaRPr lang="tr-TR" sz="3200" dirty="0">
              <a:latin typeface="Arial Narrow" panose="020B0606020202030204" pitchFamily="34" charset="0"/>
            </a:endParaRPr>
          </a:p>
          <a:p>
            <a:pPr lvl="1" indent="-457200" algn="just">
              <a:buFont typeface="Wingdings" panose="05000000000000000000" pitchFamily="2" charset="2"/>
              <a:buChar char="q"/>
            </a:pPr>
            <a:r>
              <a:rPr lang="tr-TR" sz="3200" dirty="0">
                <a:latin typeface="Arial Narrow" panose="020B0606020202030204" pitchFamily="34" charset="0"/>
              </a:rPr>
              <a:t>Toplumumuzda insanların saldırgan davranışlar gösterdikleri olaylara baktığımızda genelde birbirlerini dinlemediklerinden ve dinlemedikleri içinde birbirlerini anlamadıklarından kaynaklanmaktadır. </a:t>
            </a:r>
            <a:endParaRPr lang="tr-TR" sz="3200"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5628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up 16">
            <a:extLst>
              <a:ext uri="{FF2B5EF4-FFF2-40B4-BE49-F238E27FC236}">
                <a16:creationId xmlns:a16="http://schemas.microsoft.com/office/drawing/2014/main" id="{97BAEC2D-802B-4C9C-8D0D-36081EAB135C}"/>
              </a:ext>
            </a:extLst>
          </p:cNvPr>
          <p:cNvGrpSpPr/>
          <p:nvPr/>
        </p:nvGrpSpPr>
        <p:grpSpPr>
          <a:xfrm>
            <a:off x="121920" y="195072"/>
            <a:ext cx="11911584" cy="6534912"/>
            <a:chOff x="121920" y="195072"/>
            <a:chExt cx="11911584" cy="6534912"/>
          </a:xfrm>
        </p:grpSpPr>
        <p:sp>
          <p:nvSpPr>
            <p:cNvPr id="14" name="Dikdörtgen 13">
              <a:extLst>
                <a:ext uri="{FF2B5EF4-FFF2-40B4-BE49-F238E27FC236}">
                  <a16:creationId xmlns:a16="http://schemas.microsoft.com/office/drawing/2014/main" id="{B8155D7C-DA2A-4CAB-A9C5-42D264922424}"/>
                </a:ext>
              </a:extLst>
            </p:cNvPr>
            <p:cNvSpPr/>
            <p:nvPr/>
          </p:nvSpPr>
          <p:spPr>
            <a:xfrm>
              <a:off x="121920" y="195072"/>
              <a:ext cx="11911584" cy="6534912"/>
            </a:xfrm>
            <a:prstGeom prst="rect">
              <a:avLst/>
            </a:prstGeom>
            <a:noFill/>
            <a:ln w="38100">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Metin kutusu 15">
              <a:extLst>
                <a:ext uri="{FF2B5EF4-FFF2-40B4-BE49-F238E27FC236}">
                  <a16:creationId xmlns:a16="http://schemas.microsoft.com/office/drawing/2014/main" id="{28E27605-9215-400B-BF3B-9465503AAC47}"/>
                </a:ext>
              </a:extLst>
            </p:cNvPr>
            <p:cNvSpPr txBox="1"/>
            <p:nvPr/>
          </p:nvSpPr>
          <p:spPr>
            <a:xfrm>
              <a:off x="131137" y="6426463"/>
              <a:ext cx="11872317" cy="276999"/>
            </a:xfrm>
            <a:prstGeom prst="rect">
              <a:avLst/>
            </a:prstGeom>
            <a:solidFill>
              <a:srgbClr val="00CC99"/>
            </a:solidFill>
            <a:ln>
              <a:noFill/>
            </a:ln>
          </p:spPr>
          <p:txBody>
            <a:bodyPr wrap="square" rtlCol="0">
              <a:spAutoFit/>
            </a:bodyPr>
            <a:lstStyle/>
            <a:p>
              <a:pPr algn="r"/>
              <a:r>
                <a:rPr lang="tr-TR" sz="1200" b="1" i="1" dirty="0">
                  <a:solidFill>
                    <a:srgbClr val="7030A0"/>
                  </a:solidFill>
                </a:rPr>
                <a:t>Öfke ve Öfke Kontrolü </a:t>
              </a:r>
            </a:p>
          </p:txBody>
        </p:sp>
      </p:grpSp>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Nedir</a:t>
            </a:r>
          </a:p>
        </p:txBody>
      </p:sp>
      <p:sp>
        <p:nvSpPr>
          <p:cNvPr id="6" name="Dikdörtgen 5"/>
          <p:cNvSpPr/>
          <p:nvPr/>
        </p:nvSpPr>
        <p:spPr>
          <a:xfrm>
            <a:off x="216481" y="1685109"/>
            <a:ext cx="11726014" cy="4710435"/>
          </a:xfrm>
          <a:prstGeom prst="rect">
            <a:avLst/>
          </a:prstGeom>
        </p:spPr>
        <p:txBody>
          <a:bodyPr/>
          <a:lstStyle/>
          <a:p>
            <a:pPr marL="457200" lvl="0" indent="-457200" algn="just" rtl="0">
              <a:buFont typeface="Wingdings" panose="05000000000000000000" pitchFamily="2" charset="2"/>
              <a:buChar char="q"/>
            </a:pPr>
            <a:r>
              <a:rPr lang="tr-TR" sz="3000" b="0" i="0" dirty="0">
                <a:solidFill>
                  <a:schemeClr val="accent1">
                    <a:lumMod val="50000"/>
                  </a:schemeClr>
                </a:solidFill>
                <a:effectLst/>
                <a:latin typeface="Arial Narrow" panose="020B0606020202030204" pitchFamily="34" charset="0"/>
              </a:rPr>
              <a:t>Doyurulmamış isteklere istenmeyen sonuçlara ve karşılanmayan beklentilere verilen duygusal tepkidir.</a:t>
            </a:r>
          </a:p>
          <a:p>
            <a:pPr marL="457200" lvl="0" indent="-457200" algn="just" rtl="0">
              <a:buFont typeface="Wingdings" panose="05000000000000000000" pitchFamily="2" charset="2"/>
              <a:buChar char="q"/>
            </a:pPr>
            <a:r>
              <a:rPr lang="tr-TR" sz="3000" b="0" i="0" dirty="0">
                <a:effectLst/>
                <a:latin typeface="Arial Narrow" panose="020B0606020202030204" pitchFamily="34" charset="0"/>
              </a:rPr>
              <a:t>Tıpkı sevinç, heyecan, ya da korku gibi her insanda doğuştan var olan, normal ve yaşanması gereken bir duygudur. Ancak önemli olan ve çoğu zaman problem olarak görünen, </a:t>
            </a:r>
            <a:r>
              <a:rPr lang="tr-TR" sz="3000" b="0" i="0" dirty="0">
                <a:solidFill>
                  <a:srgbClr val="FF0000"/>
                </a:solidFill>
                <a:effectLst/>
                <a:latin typeface="Arial Narrow" panose="020B0606020202030204" pitchFamily="34" charset="0"/>
              </a:rPr>
              <a:t>ÖFKENİN DIŞARIYA NASIL YANSITILDIĞIDIR.. </a:t>
            </a:r>
          </a:p>
          <a:p>
            <a:pPr marL="457200" lvl="0" indent="-457200" algn="just" rtl="0">
              <a:buFont typeface="Wingdings" panose="05000000000000000000" pitchFamily="2" charset="2"/>
              <a:buChar char="q"/>
            </a:pPr>
            <a:r>
              <a:rPr lang="tr-TR" sz="3000" b="0" i="0" dirty="0">
                <a:solidFill>
                  <a:srgbClr val="7030A0"/>
                </a:solidFill>
                <a:effectLst/>
                <a:latin typeface="Arial Narrow" panose="020B0606020202030204" pitchFamily="34" charset="0"/>
              </a:rPr>
              <a:t>Öfke, belki de en zarar verici olabilen duygusal yaşantı olarak da tanımlanabilir. Kontrolsüz öfkenin hem birey hem de toplum üzerinde inanılmaz bir etkisi vardır.</a:t>
            </a:r>
          </a:p>
        </p:txBody>
      </p:sp>
    </p:spTree>
    <p:extLst>
      <p:ext uri="{BB962C8B-B14F-4D97-AF65-F5344CB8AC3E}">
        <p14:creationId xmlns:p14="http://schemas.microsoft.com/office/powerpoint/2010/main" val="5942503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Öfkemizin Saldırganlığa Dönüşmemesi İçin…</a:t>
            </a:r>
          </a:p>
        </p:txBody>
      </p:sp>
      <p:sp>
        <p:nvSpPr>
          <p:cNvPr id="3" name="Metin kutusu 2"/>
          <p:cNvSpPr txBox="1"/>
          <p:nvPr/>
        </p:nvSpPr>
        <p:spPr>
          <a:xfrm>
            <a:off x="216481" y="1884292"/>
            <a:ext cx="11726014" cy="3539430"/>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Kişilerarası İletişim</a:t>
            </a:r>
          </a:p>
          <a:p>
            <a:pPr lvl="1" indent="-457200" algn="just">
              <a:buFont typeface="Wingdings" panose="05000000000000000000" pitchFamily="2" charset="2"/>
              <a:buChar char="q"/>
            </a:pPr>
            <a:r>
              <a:rPr lang="tr-TR" sz="3200" dirty="0">
                <a:latin typeface="Arial Narrow" panose="020B0606020202030204" pitchFamily="34" charset="0"/>
              </a:rPr>
              <a:t>İletişim iki birim arasındaki bilgi, duygu, düşünce alışverişidir.</a:t>
            </a:r>
          </a:p>
          <a:p>
            <a:pPr marL="0" lvl="1" algn="just"/>
            <a:endParaRPr lang="tr-TR" sz="3200" dirty="0">
              <a:latin typeface="Arial Narrow" panose="020B0606020202030204" pitchFamily="34" charset="0"/>
            </a:endParaRPr>
          </a:p>
          <a:p>
            <a:pPr lvl="1" indent="-457200" algn="just">
              <a:buFont typeface="Wingdings" panose="05000000000000000000" pitchFamily="2" charset="2"/>
              <a:buChar char="q"/>
            </a:pPr>
            <a:r>
              <a:rPr lang="tr-TR" sz="3200" dirty="0">
                <a:solidFill>
                  <a:schemeClr val="accent1">
                    <a:lumMod val="50000"/>
                  </a:schemeClr>
                </a:solidFill>
                <a:latin typeface="Arial Narrow" panose="020B0606020202030204" pitchFamily="34" charset="0"/>
              </a:rPr>
              <a:t>İletişim karşılıklı etkileşim sürecidir.</a:t>
            </a:r>
          </a:p>
          <a:p>
            <a:pPr marL="0" lvl="1" algn="just"/>
            <a:endParaRPr lang="tr-TR" sz="3200" dirty="0">
              <a:latin typeface="Arial Narrow" panose="020B0606020202030204" pitchFamily="34" charset="0"/>
            </a:endParaRPr>
          </a:p>
          <a:p>
            <a:pPr lvl="1" indent="-457200" algn="just">
              <a:buFont typeface="Wingdings" panose="05000000000000000000" pitchFamily="2" charset="2"/>
              <a:buChar char="q"/>
            </a:pPr>
            <a:r>
              <a:rPr lang="tr-TR" sz="3200" dirty="0">
                <a:latin typeface="Arial Narrow" panose="020B0606020202030204" pitchFamily="34" charset="0"/>
              </a:rPr>
              <a:t>“İnsanlar konuşa konuşa anlaşırlar” atasözümüzde kişiler arası iletişimin önemini vurgular.</a:t>
            </a:r>
          </a:p>
        </p:txBody>
      </p:sp>
    </p:spTree>
    <p:extLst>
      <p:ext uri="{BB962C8B-B14F-4D97-AF65-F5344CB8AC3E}">
        <p14:creationId xmlns:p14="http://schemas.microsoft.com/office/powerpoint/2010/main" val="17101918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Öfkemizin Saldırganlığa Dönüşmemesi İçin…</a:t>
            </a:r>
          </a:p>
        </p:txBody>
      </p:sp>
      <p:sp>
        <p:nvSpPr>
          <p:cNvPr id="3" name="Metin kutusu 2"/>
          <p:cNvSpPr txBox="1"/>
          <p:nvPr/>
        </p:nvSpPr>
        <p:spPr>
          <a:xfrm>
            <a:off x="216481" y="1868413"/>
            <a:ext cx="4943348" cy="3539430"/>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Kişilerarası İletişim</a:t>
            </a:r>
          </a:p>
          <a:p>
            <a:pPr marL="0" lvl="1" algn="just"/>
            <a:r>
              <a:rPr lang="tr-TR" sz="3200" dirty="0">
                <a:latin typeface="Arial Narrow" panose="020B0606020202030204" pitchFamily="34" charset="0"/>
              </a:rPr>
              <a:t>“Yola çıkınca her sabah,</a:t>
            </a:r>
          </a:p>
          <a:p>
            <a:pPr marL="0" lvl="1" algn="just"/>
            <a:r>
              <a:rPr lang="tr-TR" sz="3200" dirty="0">
                <a:latin typeface="Arial Narrow" panose="020B0606020202030204" pitchFamily="34" charset="0"/>
              </a:rPr>
              <a:t>Bulutlara selam ver.</a:t>
            </a:r>
          </a:p>
          <a:p>
            <a:pPr marL="0" lvl="1" algn="just"/>
            <a:r>
              <a:rPr lang="tr-TR" sz="3200" dirty="0">
                <a:latin typeface="Arial Narrow" panose="020B0606020202030204" pitchFamily="34" charset="0"/>
              </a:rPr>
              <a:t>Taşlara ,kuşlara,</a:t>
            </a:r>
          </a:p>
          <a:p>
            <a:pPr marL="0" lvl="1" algn="just"/>
            <a:r>
              <a:rPr lang="tr-TR" sz="3200" dirty="0">
                <a:latin typeface="Arial Narrow" panose="020B0606020202030204" pitchFamily="34" charset="0"/>
              </a:rPr>
              <a:t>Atlara ,otlara,</a:t>
            </a:r>
          </a:p>
          <a:p>
            <a:pPr marL="0" lvl="1" algn="just"/>
            <a:r>
              <a:rPr lang="tr-TR" sz="3200" dirty="0">
                <a:latin typeface="Arial Narrow" panose="020B0606020202030204" pitchFamily="34" charset="0"/>
              </a:rPr>
              <a:t>İnsanlara selam ver.</a:t>
            </a:r>
          </a:p>
          <a:p>
            <a:pPr marL="0" lvl="1" algn="just"/>
            <a:r>
              <a:rPr lang="tr-TR" sz="3200" dirty="0">
                <a:latin typeface="Arial Narrow" panose="020B0606020202030204" pitchFamily="34" charset="0"/>
              </a:rPr>
              <a:t>Ne görürsen selam ver.</a:t>
            </a:r>
          </a:p>
        </p:txBody>
      </p:sp>
      <p:sp>
        <p:nvSpPr>
          <p:cNvPr id="11" name="Metin kutusu 10"/>
          <p:cNvSpPr txBox="1"/>
          <p:nvPr/>
        </p:nvSpPr>
        <p:spPr>
          <a:xfrm>
            <a:off x="6999147" y="1938300"/>
            <a:ext cx="4943348" cy="3539430"/>
          </a:xfrm>
          <a:prstGeom prst="rect">
            <a:avLst/>
          </a:prstGeom>
          <a:noFill/>
        </p:spPr>
        <p:txBody>
          <a:bodyPr wrap="square" rtlCol="0">
            <a:spAutoFit/>
          </a:bodyPr>
          <a:lstStyle/>
          <a:p>
            <a:pPr marL="0" lvl="1" algn="just"/>
            <a:r>
              <a:rPr lang="tr-TR" sz="3200" dirty="0">
                <a:latin typeface="Arial Narrow" panose="020B0606020202030204" pitchFamily="34" charset="0"/>
              </a:rPr>
              <a:t>Sonra çıkarıp cebinden aynanı</a:t>
            </a:r>
          </a:p>
          <a:p>
            <a:pPr marL="0" lvl="1" algn="just"/>
            <a:r>
              <a:rPr lang="tr-TR" sz="3200" dirty="0">
                <a:latin typeface="Arial Narrow" panose="020B0606020202030204" pitchFamily="34" charset="0"/>
              </a:rPr>
              <a:t>Bir selam da kendine ver.</a:t>
            </a:r>
          </a:p>
          <a:p>
            <a:pPr marL="0" lvl="1" algn="just"/>
            <a:r>
              <a:rPr lang="tr-TR" sz="3200" dirty="0">
                <a:latin typeface="Arial Narrow" panose="020B0606020202030204" pitchFamily="34" charset="0"/>
              </a:rPr>
              <a:t>Hatırın kalmasın el gün yanında</a:t>
            </a:r>
          </a:p>
          <a:p>
            <a:pPr marL="0" lvl="1" algn="just"/>
            <a:r>
              <a:rPr lang="tr-TR" sz="3200" dirty="0">
                <a:latin typeface="Arial Narrow" panose="020B0606020202030204" pitchFamily="34" charset="0"/>
              </a:rPr>
              <a:t>Bu dünyada sen de varsın!</a:t>
            </a:r>
          </a:p>
          <a:p>
            <a:pPr marL="0" lvl="1" algn="just"/>
            <a:r>
              <a:rPr lang="tr-TR" sz="3200" dirty="0">
                <a:latin typeface="Arial Narrow" panose="020B0606020202030204" pitchFamily="34" charset="0"/>
              </a:rPr>
              <a:t>Üleştir dostluğunu varlığa,</a:t>
            </a:r>
          </a:p>
          <a:p>
            <a:pPr marL="0" lvl="1" algn="just"/>
            <a:r>
              <a:rPr lang="tr-TR" sz="3200" dirty="0">
                <a:latin typeface="Arial Narrow" panose="020B0606020202030204" pitchFamily="34" charset="0"/>
              </a:rPr>
              <a:t>Bir kısmı seni de sarsın.”</a:t>
            </a:r>
          </a:p>
          <a:p>
            <a:pPr marL="0" lvl="1" algn="just"/>
            <a:r>
              <a:rPr lang="tr-TR" sz="3200" dirty="0">
                <a:latin typeface="Arial Narrow" panose="020B0606020202030204" pitchFamily="34" charset="0"/>
              </a:rPr>
              <a:t>		Üstün dökmen </a:t>
            </a:r>
          </a:p>
        </p:txBody>
      </p:sp>
    </p:spTree>
    <p:extLst>
      <p:ext uri="{BB962C8B-B14F-4D97-AF65-F5344CB8AC3E}">
        <p14:creationId xmlns:p14="http://schemas.microsoft.com/office/powerpoint/2010/main" val="2418683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Öfkemizin Saldırganlığa Dönüşmemesi İçin…</a:t>
            </a:r>
          </a:p>
        </p:txBody>
      </p:sp>
      <p:sp>
        <p:nvSpPr>
          <p:cNvPr id="3" name="Metin kutusu 2"/>
          <p:cNvSpPr txBox="1"/>
          <p:nvPr/>
        </p:nvSpPr>
        <p:spPr>
          <a:xfrm>
            <a:off x="216481" y="1884292"/>
            <a:ext cx="11726014" cy="4524315"/>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Sağlıklı İletişimin İlkeleri</a:t>
            </a:r>
          </a:p>
          <a:p>
            <a:pPr marL="971550" lvl="2" indent="-514350" algn="just">
              <a:buFont typeface="+mj-lt"/>
              <a:buAutoNum type="arabicPeriod"/>
            </a:pPr>
            <a:r>
              <a:rPr lang="tr-TR" sz="3200" dirty="0">
                <a:latin typeface="Arial Narrow" panose="020B0606020202030204" pitchFamily="34" charset="0"/>
              </a:rPr>
              <a:t>Her birey biriciktir.</a:t>
            </a:r>
          </a:p>
          <a:p>
            <a:pPr marL="971550" lvl="2" indent="-514350" algn="just">
              <a:buFont typeface="+mj-lt"/>
              <a:buAutoNum type="arabicPeriod"/>
            </a:pPr>
            <a:r>
              <a:rPr lang="tr-TR" sz="3200" dirty="0">
                <a:latin typeface="Arial Narrow" panose="020B0606020202030204" pitchFamily="34" charset="0"/>
              </a:rPr>
              <a:t>Tüm insanlar saygı değerdir.</a:t>
            </a:r>
          </a:p>
          <a:p>
            <a:pPr marL="971550" lvl="2" indent="-514350" algn="just">
              <a:buFont typeface="+mj-lt"/>
              <a:buAutoNum type="arabicPeriod"/>
            </a:pPr>
            <a:r>
              <a:rPr lang="tr-TR" sz="3200" dirty="0">
                <a:latin typeface="Arial Narrow" panose="020B0606020202030204" pitchFamily="34" charset="0"/>
              </a:rPr>
              <a:t>Herkesi sevemeyebiliriz, ancak bu onlara saygısız davranmamızı gerektirmez.</a:t>
            </a:r>
          </a:p>
          <a:p>
            <a:pPr marL="971550" lvl="2" indent="-514350" algn="just">
              <a:buFont typeface="+mj-lt"/>
              <a:buAutoNum type="arabicPeriod"/>
            </a:pPr>
            <a:r>
              <a:rPr lang="tr-TR" sz="3200" dirty="0">
                <a:latin typeface="Arial Narrow" panose="020B0606020202030204" pitchFamily="34" charset="0"/>
              </a:rPr>
              <a:t>Her birey karar verebilme gücüne ve hakkına sahiptir.</a:t>
            </a:r>
          </a:p>
          <a:p>
            <a:pPr marL="971550" lvl="2" indent="-514350" algn="just">
              <a:buFont typeface="+mj-lt"/>
              <a:buAutoNum type="arabicPeriod"/>
            </a:pPr>
            <a:r>
              <a:rPr lang="tr-TR" sz="3200" dirty="0">
                <a:latin typeface="Arial Narrow" panose="020B0606020202030204" pitchFamily="34" charset="0"/>
              </a:rPr>
              <a:t>İlişkilerde gönüllülük esastır.</a:t>
            </a:r>
          </a:p>
          <a:p>
            <a:pPr marL="971550" lvl="2" indent="-514350" algn="just">
              <a:buFont typeface="+mj-lt"/>
              <a:buAutoNum type="arabicPeriod"/>
            </a:pPr>
            <a:r>
              <a:rPr lang="tr-TR" sz="3200" dirty="0">
                <a:latin typeface="Arial Narrow" panose="020B0606020202030204" pitchFamily="34" charset="0"/>
              </a:rPr>
              <a:t>Gizlilik kişi kendine ya da başkasına zarar vermediği sürece korunmalıdır. </a:t>
            </a:r>
          </a:p>
        </p:txBody>
      </p:sp>
    </p:spTree>
    <p:extLst>
      <p:ext uri="{BB962C8B-B14F-4D97-AF65-F5344CB8AC3E}">
        <p14:creationId xmlns:p14="http://schemas.microsoft.com/office/powerpoint/2010/main" val="13610516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Öfkemizin Saldırganlığa Dönüşmemesi İçin…</a:t>
            </a:r>
          </a:p>
        </p:txBody>
      </p:sp>
      <p:sp>
        <p:nvSpPr>
          <p:cNvPr id="3" name="Metin kutusu 2"/>
          <p:cNvSpPr txBox="1"/>
          <p:nvPr/>
        </p:nvSpPr>
        <p:spPr>
          <a:xfrm>
            <a:off x="216481" y="1884292"/>
            <a:ext cx="11726014" cy="4031873"/>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Sağlıklı İletişim İçin…</a:t>
            </a:r>
          </a:p>
          <a:p>
            <a:pPr marL="971550" lvl="2" indent="-514350" algn="just">
              <a:buFont typeface="+mj-lt"/>
              <a:buAutoNum type="arabicPeriod"/>
            </a:pPr>
            <a:r>
              <a:rPr lang="tr-TR" sz="3200" b="1" dirty="0">
                <a:solidFill>
                  <a:srgbClr val="FF0000"/>
                </a:solidFill>
                <a:latin typeface="Arial Narrow" panose="020B0606020202030204" pitchFamily="34" charset="0"/>
              </a:rPr>
              <a:t>Saygı Duymak: </a:t>
            </a:r>
            <a:r>
              <a:rPr lang="tr-TR" sz="3200" dirty="0">
                <a:latin typeface="Arial Narrow" panose="020B0606020202030204" pitchFamily="34" charset="0"/>
              </a:rPr>
              <a:t>Karşımızdaki kişilere saygı duymak onların varlığını kabul etmek, önemli ve değerli olduklarını hissettirmek, olduğu gibi benimsemek anlamını taşır.</a:t>
            </a:r>
          </a:p>
          <a:p>
            <a:pPr marL="971550" lvl="2" indent="-514350" algn="just">
              <a:buFont typeface="+mj-lt"/>
              <a:buAutoNum type="arabicPeriod"/>
            </a:pPr>
            <a:r>
              <a:rPr lang="tr-TR" sz="3200" b="1" dirty="0">
                <a:solidFill>
                  <a:srgbClr val="FF0000"/>
                </a:solidFill>
                <a:latin typeface="Arial Narrow" panose="020B0606020202030204" pitchFamily="34" charset="0"/>
              </a:rPr>
              <a:t>Doğal Ve İçten Davranabilmek: </a:t>
            </a:r>
            <a:r>
              <a:rPr lang="tr-TR" sz="3200" dirty="0">
                <a:latin typeface="Arial Narrow" panose="020B0606020202030204" pitchFamily="34" charset="0"/>
              </a:rPr>
              <a:t>Abartıdan uzak, olduğu gibi davranmaktır. </a:t>
            </a:r>
          </a:p>
          <a:p>
            <a:pPr marL="971550" lvl="2" indent="-514350" algn="just">
              <a:buFont typeface="+mj-lt"/>
              <a:buAutoNum type="arabicPeriod"/>
            </a:pPr>
            <a:r>
              <a:rPr lang="tr-TR" sz="3200" b="1" dirty="0">
                <a:solidFill>
                  <a:srgbClr val="FF0000"/>
                </a:solidFill>
                <a:latin typeface="Arial Narrow" panose="020B0606020202030204" pitchFamily="34" charset="0"/>
              </a:rPr>
              <a:t>Açık iletişim: </a:t>
            </a:r>
            <a:r>
              <a:rPr lang="tr-TR" sz="3200" dirty="0">
                <a:latin typeface="Arial Narrow" panose="020B0606020202030204" pitchFamily="34" charset="0"/>
              </a:rPr>
              <a:t>İma etmeden, kırmadan, saldırmadan düşüncelerimi duygularımı gizlemeden uygun ifadelerle paylaşmak,</a:t>
            </a:r>
          </a:p>
        </p:txBody>
      </p:sp>
    </p:spTree>
    <p:extLst>
      <p:ext uri="{BB962C8B-B14F-4D97-AF65-F5344CB8AC3E}">
        <p14:creationId xmlns:p14="http://schemas.microsoft.com/office/powerpoint/2010/main" val="503360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up 16">
            <a:extLst>
              <a:ext uri="{FF2B5EF4-FFF2-40B4-BE49-F238E27FC236}">
                <a16:creationId xmlns:a16="http://schemas.microsoft.com/office/drawing/2014/main" id="{97BAEC2D-802B-4C9C-8D0D-36081EAB135C}"/>
              </a:ext>
            </a:extLst>
          </p:cNvPr>
          <p:cNvGrpSpPr/>
          <p:nvPr/>
        </p:nvGrpSpPr>
        <p:grpSpPr>
          <a:xfrm>
            <a:off x="121920" y="195072"/>
            <a:ext cx="11911584" cy="6534912"/>
            <a:chOff x="121920" y="195072"/>
            <a:chExt cx="11911584" cy="6534912"/>
          </a:xfrm>
        </p:grpSpPr>
        <p:grpSp>
          <p:nvGrpSpPr>
            <p:cNvPr id="15" name="Grup 14">
              <a:extLst>
                <a:ext uri="{FF2B5EF4-FFF2-40B4-BE49-F238E27FC236}">
                  <a16:creationId xmlns:a16="http://schemas.microsoft.com/office/drawing/2014/main" id="{7CE1BC0A-73EA-4137-B768-2C35C5D14113}"/>
                </a:ext>
              </a:extLst>
            </p:cNvPr>
            <p:cNvGrpSpPr/>
            <p:nvPr/>
          </p:nvGrpSpPr>
          <p:grpSpPr>
            <a:xfrm>
              <a:off x="121920" y="195072"/>
              <a:ext cx="11911584" cy="6534912"/>
              <a:chOff x="121920" y="195072"/>
              <a:chExt cx="11911584" cy="6534912"/>
            </a:xfrm>
          </p:grpSpPr>
          <p:pic>
            <p:nvPicPr>
              <p:cNvPr id="10" name="Resim 9">
                <a:extLst>
                  <a:ext uri="{FF2B5EF4-FFF2-40B4-BE49-F238E27FC236}">
                    <a16:creationId xmlns:a16="http://schemas.microsoft.com/office/drawing/2014/main" id="{64019937-7E85-4BAD-B7C4-5D0685CA2CB5}"/>
                  </a:ext>
                </a:extLst>
              </p:cNvPr>
              <p:cNvPicPr>
                <a:picLocks noChangeAspect="1"/>
              </p:cNvPicPr>
              <p:nvPr/>
            </p:nvPicPr>
            <p:blipFill>
              <a:blip r:embed="rId2" cstate="print"/>
              <a:stretch>
                <a:fillRect/>
              </a:stretch>
            </p:blipFill>
            <p:spPr>
              <a:xfrm>
                <a:off x="11402495" y="272784"/>
                <a:ext cx="540000" cy="540000"/>
              </a:xfrm>
              <a:prstGeom prst="ellipse">
                <a:avLst/>
              </a:prstGeom>
              <a:ln>
                <a:noFill/>
              </a:ln>
              <a:effectLst/>
            </p:spPr>
          </p:pic>
          <p:pic>
            <p:nvPicPr>
              <p:cNvPr id="12" name="Resim 11">
                <a:extLst>
                  <a:ext uri="{FF2B5EF4-FFF2-40B4-BE49-F238E27FC236}">
                    <a16:creationId xmlns:a16="http://schemas.microsoft.com/office/drawing/2014/main" id="{39057983-CA9C-468F-8B8C-6A39AE521C3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6699" r="16503" b="11983"/>
              <a:stretch/>
            </p:blipFill>
            <p:spPr>
              <a:xfrm>
                <a:off x="216481" y="272784"/>
                <a:ext cx="546428" cy="540000"/>
              </a:xfrm>
              <a:prstGeom prst="ellipse">
                <a:avLst/>
              </a:prstGeom>
              <a:ln>
                <a:noFill/>
              </a:ln>
              <a:effectLst/>
            </p:spPr>
          </p:pic>
          <p:sp>
            <p:nvSpPr>
              <p:cNvPr id="14" name="Dikdörtgen 13">
                <a:extLst>
                  <a:ext uri="{FF2B5EF4-FFF2-40B4-BE49-F238E27FC236}">
                    <a16:creationId xmlns:a16="http://schemas.microsoft.com/office/drawing/2014/main" id="{B8155D7C-DA2A-4CAB-A9C5-42D264922424}"/>
                  </a:ext>
                </a:extLst>
              </p:cNvPr>
              <p:cNvSpPr/>
              <p:nvPr/>
            </p:nvSpPr>
            <p:spPr>
              <a:xfrm>
                <a:off x="121920" y="195072"/>
                <a:ext cx="11911584" cy="6534912"/>
              </a:xfrm>
              <a:prstGeom prst="rect">
                <a:avLst/>
              </a:prstGeom>
              <a:noFill/>
              <a:ln w="38100">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6" name="Metin kutusu 15">
              <a:extLst>
                <a:ext uri="{FF2B5EF4-FFF2-40B4-BE49-F238E27FC236}">
                  <a16:creationId xmlns:a16="http://schemas.microsoft.com/office/drawing/2014/main" id="{28E27605-9215-400B-BF3B-9465503AAC47}"/>
                </a:ext>
              </a:extLst>
            </p:cNvPr>
            <p:cNvSpPr txBox="1"/>
            <p:nvPr/>
          </p:nvSpPr>
          <p:spPr>
            <a:xfrm>
              <a:off x="131137" y="6426463"/>
              <a:ext cx="11872317" cy="276999"/>
            </a:xfrm>
            <a:prstGeom prst="rect">
              <a:avLst/>
            </a:prstGeom>
            <a:solidFill>
              <a:srgbClr val="00CC99"/>
            </a:solidFill>
            <a:ln>
              <a:noFill/>
            </a:ln>
          </p:spPr>
          <p:txBody>
            <a:bodyPr wrap="square" rtlCol="0">
              <a:spAutoFit/>
            </a:bodyPr>
            <a:lstStyle/>
            <a:p>
              <a:pPr algn="r"/>
              <a:r>
                <a:rPr lang="tr-TR" sz="1200" b="1" i="1" dirty="0">
                  <a:solidFill>
                    <a:srgbClr val="7030A0"/>
                  </a:solidFill>
                </a:rPr>
                <a:t>Öfke ve Öfke Kontrolü </a:t>
              </a:r>
            </a:p>
          </p:txBody>
        </p:sp>
      </p:grpSp>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Öfkemizin Saldırganlığa Dönüşmemesi İçin…</a:t>
            </a:r>
          </a:p>
        </p:txBody>
      </p:sp>
      <p:sp>
        <p:nvSpPr>
          <p:cNvPr id="3" name="Metin kutusu 2"/>
          <p:cNvSpPr txBox="1"/>
          <p:nvPr/>
        </p:nvSpPr>
        <p:spPr>
          <a:xfrm>
            <a:off x="216481" y="1884292"/>
            <a:ext cx="11726014" cy="4031873"/>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Sağlıklı İletişim İçin…</a:t>
            </a:r>
          </a:p>
          <a:p>
            <a:pPr marL="971550" lvl="2" indent="-514350" algn="just">
              <a:buFont typeface="+mj-lt"/>
              <a:buAutoNum type="arabicPeriod" startAt="4"/>
            </a:pPr>
            <a:r>
              <a:rPr lang="tr-TR" sz="3200" b="1" dirty="0">
                <a:solidFill>
                  <a:srgbClr val="FF0000"/>
                </a:solidFill>
                <a:latin typeface="Arial Narrow" panose="020B0606020202030204" pitchFamily="34" charset="0"/>
              </a:rPr>
              <a:t>Paylaşım: </a:t>
            </a:r>
            <a:r>
              <a:rPr lang="tr-TR" sz="3200" dirty="0">
                <a:latin typeface="Arial Narrow" panose="020B0606020202030204" pitchFamily="34" charset="0"/>
              </a:rPr>
              <a:t>Geçmişte yaşadığınız benzer sıkıntıları ifade etmek, o zamanki duygu ve düşüncelerinizi paylaşmak. </a:t>
            </a:r>
          </a:p>
          <a:p>
            <a:pPr marL="971550" lvl="2" indent="-514350" algn="just">
              <a:buFont typeface="+mj-lt"/>
              <a:buAutoNum type="arabicPeriod" startAt="4"/>
            </a:pPr>
            <a:r>
              <a:rPr lang="tr-TR" sz="3200" b="1" dirty="0">
                <a:solidFill>
                  <a:srgbClr val="FF0000"/>
                </a:solidFill>
              </a:rPr>
              <a:t>Etkili İletişim Becerilerini kullanmak:</a:t>
            </a:r>
          </a:p>
          <a:p>
            <a:pPr marL="1428750" lvl="3" indent="-514350" algn="just">
              <a:buFont typeface="+mj-lt"/>
              <a:buAutoNum type="alphaLcPeriod"/>
            </a:pPr>
            <a:r>
              <a:rPr lang="tr-TR" sz="3200" b="1" dirty="0">
                <a:solidFill>
                  <a:srgbClr val="002060"/>
                </a:solidFill>
                <a:latin typeface="Arial Narrow" panose="020B0606020202030204" pitchFamily="34" charset="0"/>
              </a:rPr>
              <a:t>Etkin Dinleme: </a:t>
            </a:r>
            <a:r>
              <a:rPr lang="tr-TR" sz="3200" dirty="0">
                <a:latin typeface="Arial Narrow" panose="020B0606020202030204" pitchFamily="34" charset="0"/>
              </a:rPr>
              <a:t>İyi bir dinleyici, iletişim kurduğu kişinin yalnız söylediklerini değil, yüzü, eli, kolu ve bedeniyle yaptıklarını da dikkat eder, çünkü yüz ifadeleri, el ve kol hareketleri, bedenin duruş tarzı, sesin tonu gibi sessiz mesajlar kullanarak da, iletişim kurulur.</a:t>
            </a:r>
            <a:r>
              <a:rPr lang="tr-TR" sz="3200" b="1" dirty="0">
                <a:solidFill>
                  <a:srgbClr val="FF0000"/>
                </a:solidFill>
              </a:rPr>
              <a:t> </a:t>
            </a:r>
          </a:p>
        </p:txBody>
      </p:sp>
    </p:spTree>
    <p:extLst>
      <p:ext uri="{BB962C8B-B14F-4D97-AF65-F5344CB8AC3E}">
        <p14:creationId xmlns:p14="http://schemas.microsoft.com/office/powerpoint/2010/main" val="24663898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Öfkemizin Saldırganlığa Dönüşmemesi İçin…</a:t>
            </a:r>
          </a:p>
        </p:txBody>
      </p:sp>
      <p:sp>
        <p:nvSpPr>
          <p:cNvPr id="3" name="Metin kutusu 2"/>
          <p:cNvSpPr txBox="1"/>
          <p:nvPr/>
        </p:nvSpPr>
        <p:spPr>
          <a:xfrm>
            <a:off x="216481" y="1596906"/>
            <a:ext cx="11726014" cy="5016758"/>
          </a:xfrm>
          <a:prstGeom prst="rect">
            <a:avLst/>
          </a:prstGeom>
          <a:noFill/>
        </p:spPr>
        <p:txBody>
          <a:bodyPr wrap="square" rtlCol="0">
            <a:spAutoFit/>
          </a:bodyPr>
          <a:lstStyle/>
          <a:p>
            <a:pPr marL="0" lvl="1" algn="just"/>
            <a:r>
              <a:rPr lang="tr-TR" sz="3200" b="1" dirty="0">
                <a:solidFill>
                  <a:srgbClr val="FF0000"/>
                </a:solidFill>
                <a:latin typeface="Arial Narrow" panose="020B0606020202030204" pitchFamily="34" charset="0"/>
              </a:rPr>
              <a:t>5. Etkili İletişim Becerilerini kullanmak:</a:t>
            </a:r>
          </a:p>
          <a:p>
            <a:pPr marL="1428750" lvl="3" indent="-514350" algn="just">
              <a:buFont typeface="+mj-lt"/>
              <a:buAutoNum type="alphaLcPeriod" startAt="2"/>
            </a:pPr>
            <a:r>
              <a:rPr lang="tr-TR" sz="3200" b="1" dirty="0">
                <a:solidFill>
                  <a:srgbClr val="002060"/>
                </a:solidFill>
                <a:latin typeface="Arial Narrow" panose="020B0606020202030204" pitchFamily="34" charset="0"/>
              </a:rPr>
              <a:t>Etkin Soru Sorma: </a:t>
            </a:r>
            <a:r>
              <a:rPr lang="tr-TR" sz="3200" dirty="0">
                <a:solidFill>
                  <a:srgbClr val="002060"/>
                </a:solidFill>
                <a:latin typeface="Arial Narrow" panose="020B0606020202030204" pitchFamily="34" charset="0"/>
              </a:rPr>
              <a:t>Soru sorma, etkili dinleme becerimizi pekiştiren, iletişimi zenginleştiren, ilgi ve dikkatimizin yoğunluğunu gösteren etkili bir iletişim becerisidir. </a:t>
            </a:r>
          </a:p>
          <a:p>
            <a:pPr marL="1428750" lvl="3" indent="-514350" algn="just">
              <a:buFont typeface="+mj-lt"/>
              <a:buAutoNum type="alphaLcPeriod" startAt="2"/>
            </a:pPr>
            <a:r>
              <a:rPr lang="tr-TR" sz="3200" b="1" dirty="0">
                <a:solidFill>
                  <a:srgbClr val="002060"/>
                </a:solidFill>
                <a:latin typeface="Arial Narrow" panose="020B0606020202030204" pitchFamily="34" charset="0"/>
              </a:rPr>
              <a:t>Empati:</a:t>
            </a:r>
            <a:r>
              <a:rPr lang="tr-TR" sz="3200" dirty="0">
                <a:solidFill>
                  <a:srgbClr val="002060"/>
                </a:solidFill>
                <a:latin typeface="Arial Narrow" panose="020B0606020202030204" pitchFamily="34" charset="0"/>
              </a:rPr>
              <a:t> Empati kendimizi karşısındaki kişinin yerine koyarak, olaylara onun bakış açısıyla bakmaktır. Empatinin gerçekleşebilmesi için o kişinin bakış açısını dünyasını, düşüncelerini doğru anlamamız ve yüz ve beden ifadelerini kullanarak onu anladığımızı ifade etmemiz gerekir.</a:t>
            </a:r>
          </a:p>
          <a:p>
            <a:pPr marL="1428750" lvl="3" indent="-514350" algn="just">
              <a:buFont typeface="+mj-lt"/>
              <a:buAutoNum type="alphaLcPeriod" startAt="2"/>
            </a:pPr>
            <a:endParaRPr lang="tr-TR" sz="3200"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33644259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Öfkemizin Saldırganlığa Dönüşmemesi İçin…</a:t>
            </a:r>
          </a:p>
        </p:txBody>
      </p:sp>
      <p:sp>
        <p:nvSpPr>
          <p:cNvPr id="3" name="Metin kutusu 2"/>
          <p:cNvSpPr txBox="1"/>
          <p:nvPr/>
        </p:nvSpPr>
        <p:spPr>
          <a:xfrm>
            <a:off x="216481" y="1939034"/>
            <a:ext cx="11726014" cy="3046988"/>
          </a:xfrm>
          <a:prstGeom prst="rect">
            <a:avLst/>
          </a:prstGeom>
          <a:noFill/>
        </p:spPr>
        <p:txBody>
          <a:bodyPr wrap="square" rtlCol="0">
            <a:spAutoFit/>
          </a:bodyPr>
          <a:lstStyle/>
          <a:p>
            <a:pPr marL="0" lvl="1" algn="just"/>
            <a:r>
              <a:rPr lang="tr-TR" sz="3200" dirty="0">
                <a:solidFill>
                  <a:srgbClr val="002060"/>
                </a:solidFill>
                <a:latin typeface="Arial Narrow" panose="020B0606020202030204" pitchFamily="34" charset="0"/>
              </a:rPr>
              <a:t>Empati İletişimin belki de en önemli öğesidir. Bir anlamda, dış dünyayı karşımızdaki kişinin penceresinden görmeye çalışmaktır. Kurulan bu duygu ortaklığı, iletişimi güçlü kılar. Orta düzeyde de olsa </a:t>
            </a:r>
            <a:r>
              <a:rPr lang="tr-TR" sz="3200" dirty="0" err="1">
                <a:solidFill>
                  <a:srgbClr val="002060"/>
                </a:solidFill>
                <a:latin typeface="Arial Narrow" panose="020B0606020202030204" pitchFamily="34" charset="0"/>
              </a:rPr>
              <a:t>empatik</a:t>
            </a:r>
            <a:r>
              <a:rPr lang="tr-TR" sz="3200" dirty="0">
                <a:solidFill>
                  <a:srgbClr val="002060"/>
                </a:solidFill>
                <a:latin typeface="Arial Narrow" panose="020B0606020202030204" pitchFamily="34" charset="0"/>
              </a:rPr>
              <a:t> olmak ve </a:t>
            </a:r>
            <a:r>
              <a:rPr lang="tr-TR" sz="3200" dirty="0" err="1">
                <a:solidFill>
                  <a:srgbClr val="002060"/>
                </a:solidFill>
                <a:latin typeface="Arial Narrow" panose="020B0606020202030204" pitchFamily="34" charset="0"/>
              </a:rPr>
              <a:t>empatik</a:t>
            </a:r>
            <a:r>
              <a:rPr lang="tr-TR" sz="3200" dirty="0">
                <a:solidFill>
                  <a:srgbClr val="002060"/>
                </a:solidFill>
                <a:latin typeface="Arial Narrow" panose="020B0606020202030204" pitchFamily="34" charset="0"/>
              </a:rPr>
              <a:t> tepki vermek. Sorununu ifade eden birine sorular sormaktan, öğüt vermekten, öneri getirmekten, takma kafanı deyip sorunu önemsememekten daha işlevsel olan, onu anladığını ifade eden cümleler kurmak.</a:t>
            </a:r>
          </a:p>
        </p:txBody>
      </p:sp>
    </p:spTree>
    <p:extLst>
      <p:ext uri="{BB962C8B-B14F-4D97-AF65-F5344CB8AC3E}">
        <p14:creationId xmlns:p14="http://schemas.microsoft.com/office/powerpoint/2010/main" val="8273115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Öfkemizin Saldırganlığa Dönüşmemesi İçin…</a:t>
            </a:r>
          </a:p>
        </p:txBody>
      </p:sp>
      <p:sp>
        <p:nvSpPr>
          <p:cNvPr id="3" name="Metin kutusu 2"/>
          <p:cNvSpPr txBox="1"/>
          <p:nvPr/>
        </p:nvSpPr>
        <p:spPr>
          <a:xfrm>
            <a:off x="216481" y="1596906"/>
            <a:ext cx="11726014" cy="4031873"/>
          </a:xfrm>
          <a:prstGeom prst="rect">
            <a:avLst/>
          </a:prstGeom>
          <a:noFill/>
        </p:spPr>
        <p:txBody>
          <a:bodyPr wrap="square" rtlCol="0">
            <a:spAutoFit/>
          </a:bodyPr>
          <a:lstStyle/>
          <a:p>
            <a:pPr marL="0" lvl="1" algn="just"/>
            <a:r>
              <a:rPr lang="tr-TR" sz="3200" b="1" dirty="0">
                <a:solidFill>
                  <a:srgbClr val="FF0000"/>
                </a:solidFill>
                <a:latin typeface="Arial Narrow" panose="020B0606020202030204" pitchFamily="34" charset="0"/>
              </a:rPr>
              <a:t>6. Ben Dili Kullanmak</a:t>
            </a:r>
          </a:p>
          <a:p>
            <a:pPr marL="457200" lvl="2" algn="just"/>
            <a:r>
              <a:rPr lang="tr-TR" sz="3200" b="1" dirty="0">
                <a:solidFill>
                  <a:srgbClr val="FF0000"/>
                </a:solidFill>
                <a:latin typeface="Arial Narrow" panose="020B0606020202030204" pitchFamily="34" charset="0"/>
              </a:rPr>
              <a:t>a. Ben Dili</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Davranışa yöneliktir.</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Dinleyenle ilgili bir şey söyler.</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Benlik saygısını olumlu etkiler.</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Dinleyende yardım isteği doğurur.</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Etkin insanlar yaratır </a:t>
            </a:r>
          </a:p>
          <a:p>
            <a:pPr marL="1428750" lvl="3" indent="-514350" algn="just">
              <a:buFont typeface="+mj-lt"/>
              <a:buAutoNum type="alphaLcPeriod" startAt="2"/>
            </a:pPr>
            <a:endParaRPr lang="tr-TR" sz="3200" dirty="0">
              <a:solidFill>
                <a:srgbClr val="002060"/>
              </a:solidFill>
              <a:latin typeface="Arial Narrow" panose="020B0606020202030204" pitchFamily="34" charset="0"/>
            </a:endParaRPr>
          </a:p>
        </p:txBody>
      </p:sp>
    </p:spTree>
    <p:extLst>
      <p:ext uri="{BB962C8B-B14F-4D97-AF65-F5344CB8AC3E}">
        <p14:creationId xmlns:p14="http://schemas.microsoft.com/office/powerpoint/2010/main" val="27194619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Öfkemizin Saldırganlığa Dönüşmemesi İçin…</a:t>
            </a:r>
          </a:p>
        </p:txBody>
      </p:sp>
      <p:sp>
        <p:nvSpPr>
          <p:cNvPr id="3" name="Metin kutusu 2"/>
          <p:cNvSpPr txBox="1"/>
          <p:nvPr/>
        </p:nvSpPr>
        <p:spPr>
          <a:xfrm>
            <a:off x="216481" y="1596906"/>
            <a:ext cx="11726014" cy="3539430"/>
          </a:xfrm>
          <a:prstGeom prst="rect">
            <a:avLst/>
          </a:prstGeom>
          <a:noFill/>
        </p:spPr>
        <p:txBody>
          <a:bodyPr wrap="square" rtlCol="0">
            <a:spAutoFit/>
          </a:bodyPr>
          <a:lstStyle/>
          <a:p>
            <a:pPr marL="0" lvl="1" algn="just"/>
            <a:r>
              <a:rPr lang="tr-TR" sz="3200" b="1" dirty="0">
                <a:solidFill>
                  <a:srgbClr val="FF0000"/>
                </a:solidFill>
                <a:latin typeface="Arial Narrow" panose="020B0606020202030204" pitchFamily="34" charset="0"/>
              </a:rPr>
              <a:t>6. Ben Dili Kullanmak</a:t>
            </a:r>
          </a:p>
          <a:p>
            <a:pPr marL="457200" lvl="2" algn="just"/>
            <a:r>
              <a:rPr lang="tr-TR" sz="3200" b="1" dirty="0">
                <a:solidFill>
                  <a:srgbClr val="FF0000"/>
                </a:solidFill>
                <a:latin typeface="Arial Narrow" panose="020B0606020202030204" pitchFamily="34" charset="0"/>
              </a:rPr>
              <a:t>b. Oysa Sen Dili</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Kişiliğe yöneliktir.</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Kişiye kendisi ile ilgili bir şeyler söyler.</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Benlik saygısını zedeler.</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Öfke ve nefret duyguları oluşturur.</a:t>
            </a:r>
          </a:p>
          <a:p>
            <a:pPr lvl="2" indent="-457200" algn="just">
              <a:buFont typeface="Wingdings" panose="05000000000000000000" pitchFamily="2" charset="2"/>
              <a:buChar char="q"/>
            </a:pPr>
            <a:r>
              <a:rPr lang="tr-TR" sz="3200" dirty="0">
                <a:solidFill>
                  <a:srgbClr val="002060"/>
                </a:solidFill>
                <a:latin typeface="Arial Narrow" panose="020B0606020202030204" pitchFamily="34" charset="0"/>
              </a:rPr>
              <a:t>Çekingen ya da saldırgan insanlar yaratır.</a:t>
            </a:r>
          </a:p>
        </p:txBody>
      </p:sp>
    </p:spTree>
    <p:extLst>
      <p:ext uri="{BB962C8B-B14F-4D97-AF65-F5344CB8AC3E}">
        <p14:creationId xmlns:p14="http://schemas.microsoft.com/office/powerpoint/2010/main" val="9595254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Öfkemizin Saldırganlığa Dönüşmemesi İçin…</a:t>
            </a:r>
          </a:p>
        </p:txBody>
      </p:sp>
      <p:sp>
        <p:nvSpPr>
          <p:cNvPr id="3" name="Metin kutusu 2"/>
          <p:cNvSpPr txBox="1"/>
          <p:nvPr/>
        </p:nvSpPr>
        <p:spPr>
          <a:xfrm>
            <a:off x="216481" y="1936543"/>
            <a:ext cx="11726014" cy="3046988"/>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latin typeface="Arial Narrow" panose="020B0606020202030204" pitchFamily="34" charset="0"/>
              </a:rPr>
              <a:t>Eğer belirli saatlerde veya belirli durumlarda öfkeleniyor ve bu öfkemizin şiddeti artıyorsa, bu konuşmaların zamanını değiştirebiliriz. </a:t>
            </a:r>
          </a:p>
          <a:p>
            <a:pPr marL="0" lvl="1" algn="just"/>
            <a:endParaRPr lang="tr-TR" sz="3200" dirty="0">
              <a:latin typeface="Arial Narrow" panose="020B0606020202030204" pitchFamily="34" charset="0"/>
            </a:endParaRPr>
          </a:p>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Örnek, karnı acıkınca çok öfkelenen açlığa tahammülü olmayan bir kişinin eşiyle konuşmak istediği bazı konuları yemekten sonra ya ertelemesi, gereksiz bir çatışma ortamını engelleyecektir. </a:t>
            </a:r>
          </a:p>
        </p:txBody>
      </p:sp>
    </p:spTree>
    <p:extLst>
      <p:ext uri="{BB962C8B-B14F-4D97-AF65-F5344CB8AC3E}">
        <p14:creationId xmlns:p14="http://schemas.microsoft.com/office/powerpoint/2010/main" val="55098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Nedir</a:t>
            </a:r>
          </a:p>
        </p:txBody>
      </p:sp>
      <p:sp>
        <p:nvSpPr>
          <p:cNvPr id="4" name="Dikdörtgen 3"/>
          <p:cNvSpPr/>
          <p:nvPr/>
        </p:nvSpPr>
        <p:spPr>
          <a:xfrm>
            <a:off x="307490" y="1881051"/>
            <a:ext cx="11331516" cy="4219303"/>
          </a:xfrm>
          <a:prstGeom prst="rect">
            <a:avLst/>
          </a:prstGeom>
        </p:spPr>
        <p:txBody>
          <a:bodyPr/>
          <a:lstStyle/>
          <a:p>
            <a:pPr lvl="0" rtl="0"/>
            <a:r>
              <a:rPr lang="tr-TR" sz="3200" b="1" dirty="0">
                <a:solidFill>
                  <a:schemeClr val="accent1">
                    <a:lumMod val="50000"/>
                  </a:schemeClr>
                </a:solidFill>
                <a:latin typeface="Arial Narrow" panose="020B0606020202030204" pitchFamily="34" charset="0"/>
              </a:rPr>
              <a:t>Öfke, </a:t>
            </a:r>
          </a:p>
          <a:p>
            <a:pPr marL="914400" lvl="1" indent="-457200" rtl="0">
              <a:buFont typeface="Wingdings" panose="05000000000000000000" pitchFamily="2" charset="2"/>
              <a:buChar char="q"/>
            </a:pPr>
            <a:r>
              <a:rPr lang="tr-TR" sz="3200" dirty="0">
                <a:solidFill>
                  <a:schemeClr val="accent1">
                    <a:lumMod val="50000"/>
                  </a:schemeClr>
                </a:solidFill>
                <a:latin typeface="Arial Narrow" panose="020B0606020202030204" pitchFamily="34" charset="0"/>
              </a:rPr>
              <a:t>Kişilerarası sorunlu ilişkilere, </a:t>
            </a:r>
          </a:p>
          <a:p>
            <a:pPr marL="914400" lvl="1" indent="-457200" rtl="0">
              <a:buFont typeface="Wingdings" panose="05000000000000000000" pitchFamily="2" charset="2"/>
              <a:buChar char="q"/>
            </a:pPr>
            <a:r>
              <a:rPr lang="tr-TR" sz="3200" dirty="0">
                <a:solidFill>
                  <a:schemeClr val="accent1">
                    <a:lumMod val="50000"/>
                  </a:schemeClr>
                </a:solidFill>
                <a:latin typeface="Arial Narrow" panose="020B0606020202030204" pitchFamily="34" charset="0"/>
              </a:rPr>
              <a:t>Boşanmaya, </a:t>
            </a:r>
          </a:p>
          <a:p>
            <a:pPr marL="914400" lvl="1" indent="-457200" rtl="0">
              <a:buFont typeface="Wingdings" panose="05000000000000000000" pitchFamily="2" charset="2"/>
              <a:buChar char="q"/>
            </a:pPr>
            <a:r>
              <a:rPr lang="tr-TR" sz="3200" dirty="0">
                <a:solidFill>
                  <a:schemeClr val="accent1">
                    <a:lumMod val="50000"/>
                  </a:schemeClr>
                </a:solidFill>
                <a:latin typeface="Arial Narrow" panose="020B0606020202030204" pitchFamily="34" charset="0"/>
              </a:rPr>
              <a:t>Çalışma yaşamında üretkenliğin ve işlevselliğin bozulmasına, </a:t>
            </a:r>
          </a:p>
          <a:p>
            <a:pPr marL="914400" lvl="1" indent="-457200" rtl="0">
              <a:buFont typeface="Wingdings" panose="05000000000000000000" pitchFamily="2" charset="2"/>
              <a:buChar char="q"/>
            </a:pPr>
            <a:r>
              <a:rPr lang="tr-TR" sz="3200" dirty="0">
                <a:solidFill>
                  <a:schemeClr val="accent1">
                    <a:lumMod val="50000"/>
                  </a:schemeClr>
                </a:solidFill>
                <a:latin typeface="Arial Narrow" panose="020B0606020202030204" pitchFamily="34" charset="0"/>
              </a:rPr>
              <a:t>Fiziksel ve ruhsal sağlıkta önemli sorunlara neden olabilmektedir.</a:t>
            </a:r>
            <a:r>
              <a:rPr lang="tr-TR" sz="3200" b="1" dirty="0">
                <a:solidFill>
                  <a:schemeClr val="accent1">
                    <a:lumMod val="50000"/>
                  </a:schemeClr>
                </a:solidFill>
                <a:latin typeface="Arial Narrow" panose="020B0606020202030204" pitchFamily="34" charset="0"/>
              </a:rPr>
              <a:t> </a:t>
            </a:r>
            <a:endParaRPr lang="tr-TR" sz="3200" dirty="0">
              <a:solidFill>
                <a:schemeClr val="accent1">
                  <a:lumMod val="50000"/>
                </a:schemeClr>
              </a:solidFill>
              <a:latin typeface="Arial Narrow" panose="020B0606020202030204" pitchFamily="34" charset="0"/>
            </a:endParaRPr>
          </a:p>
        </p:txBody>
      </p:sp>
    </p:spTree>
    <p:extLst>
      <p:ext uri="{BB962C8B-B14F-4D97-AF65-F5344CB8AC3E}">
        <p14:creationId xmlns:p14="http://schemas.microsoft.com/office/powerpoint/2010/main" val="27179509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Kontrolü…</a:t>
            </a:r>
          </a:p>
        </p:txBody>
      </p:sp>
      <p:sp>
        <p:nvSpPr>
          <p:cNvPr id="3" name="Metin kutusu 2"/>
          <p:cNvSpPr txBox="1"/>
          <p:nvPr/>
        </p:nvSpPr>
        <p:spPr>
          <a:xfrm>
            <a:off x="216481" y="1936544"/>
            <a:ext cx="11726014" cy="2554545"/>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latin typeface="Arial Narrow" panose="020B0606020202030204" pitchFamily="34" charset="0"/>
              </a:rPr>
              <a:t>Ergenlere öfkelerini kontrol etme öğretilmediğinde öfke duygusu şiddet davranışına dönüşebilmektedir. </a:t>
            </a:r>
          </a:p>
          <a:p>
            <a:pPr lvl="1" indent="-457200" algn="just">
              <a:buFont typeface="Wingdings" panose="05000000000000000000" pitchFamily="2" charset="2"/>
              <a:buChar char="q"/>
            </a:pPr>
            <a:endParaRPr lang="tr-TR" sz="3200" dirty="0">
              <a:latin typeface="Arial Narrow" panose="020B0606020202030204" pitchFamily="34" charset="0"/>
            </a:endParaRPr>
          </a:p>
          <a:p>
            <a:pPr lvl="1" indent="-457200" algn="just">
              <a:buFont typeface="Wingdings" panose="05000000000000000000" pitchFamily="2" charset="2"/>
              <a:buChar char="q"/>
            </a:pPr>
            <a:r>
              <a:rPr lang="tr-TR" sz="3200" dirty="0">
                <a:latin typeface="Arial Narrow" panose="020B0606020202030204" pitchFamily="34" charset="0"/>
              </a:rPr>
              <a:t>Genel olarak öfke kontrol yöntemleri; </a:t>
            </a:r>
            <a:r>
              <a:rPr lang="tr-TR" sz="3200" dirty="0">
                <a:solidFill>
                  <a:schemeClr val="accent2">
                    <a:lumMod val="75000"/>
                  </a:schemeClr>
                </a:solidFill>
                <a:latin typeface="Arial Narrow" panose="020B0606020202030204" pitchFamily="34" charset="0"/>
              </a:rPr>
              <a:t>duygusal,</a:t>
            </a:r>
            <a:r>
              <a:rPr lang="tr-TR" sz="3200" dirty="0">
                <a:latin typeface="Arial Narrow" panose="020B0606020202030204" pitchFamily="34" charset="0"/>
              </a:rPr>
              <a:t> </a:t>
            </a:r>
            <a:r>
              <a:rPr lang="tr-TR" sz="3200" dirty="0">
                <a:solidFill>
                  <a:schemeClr val="accent1">
                    <a:lumMod val="75000"/>
                  </a:schemeClr>
                </a:solidFill>
                <a:latin typeface="Arial Narrow" panose="020B0606020202030204" pitchFamily="34" charset="0"/>
              </a:rPr>
              <a:t>iletişimsel, </a:t>
            </a:r>
            <a:r>
              <a:rPr lang="tr-TR" sz="3200" dirty="0">
                <a:solidFill>
                  <a:srgbClr val="FF0000"/>
                </a:solidFill>
                <a:latin typeface="Arial Narrow" panose="020B0606020202030204" pitchFamily="34" charset="0"/>
              </a:rPr>
              <a:t>bilişsel</a:t>
            </a:r>
            <a:r>
              <a:rPr lang="tr-TR" sz="3200" dirty="0">
                <a:latin typeface="Arial Narrow" panose="020B0606020202030204" pitchFamily="34" charset="0"/>
              </a:rPr>
              <a:t> ve </a:t>
            </a:r>
            <a:r>
              <a:rPr lang="tr-TR" sz="3200" dirty="0">
                <a:solidFill>
                  <a:srgbClr val="7030A0"/>
                </a:solidFill>
                <a:latin typeface="Arial Narrow" panose="020B0606020202030204" pitchFamily="34" charset="0"/>
              </a:rPr>
              <a:t>davranışsal </a:t>
            </a:r>
            <a:r>
              <a:rPr lang="tr-TR" sz="3200" dirty="0">
                <a:latin typeface="Arial Narrow" panose="020B0606020202030204" pitchFamily="34" charset="0"/>
              </a:rPr>
              <a:t>boyutları içerir.</a:t>
            </a:r>
          </a:p>
        </p:txBody>
      </p:sp>
    </p:spTree>
    <p:extLst>
      <p:ext uri="{BB962C8B-B14F-4D97-AF65-F5344CB8AC3E}">
        <p14:creationId xmlns:p14="http://schemas.microsoft.com/office/powerpoint/2010/main" val="22304553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Kontrolü…</a:t>
            </a:r>
          </a:p>
        </p:txBody>
      </p:sp>
      <p:sp>
        <p:nvSpPr>
          <p:cNvPr id="3" name="Metin kutusu 2"/>
          <p:cNvSpPr txBox="1"/>
          <p:nvPr/>
        </p:nvSpPr>
        <p:spPr>
          <a:xfrm>
            <a:off x="216481" y="1936544"/>
            <a:ext cx="11726014" cy="3539430"/>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chemeClr val="accent2">
                    <a:lumMod val="50000"/>
                  </a:schemeClr>
                </a:solidFill>
                <a:latin typeface="Arial Narrow" panose="020B0606020202030204" pitchFamily="34" charset="0"/>
              </a:rPr>
              <a:t>Ergenlere öfkelerini kontrol etme öğretilmediğinde öfke duygusu şiddet davranışına dönüşebilmektedir. </a:t>
            </a:r>
          </a:p>
          <a:p>
            <a:pPr lvl="1" indent="-457200" algn="just">
              <a:buFont typeface="Wingdings" panose="05000000000000000000" pitchFamily="2" charset="2"/>
              <a:buChar char="q"/>
            </a:pPr>
            <a:r>
              <a:rPr lang="tr-TR" sz="3200" dirty="0">
                <a:latin typeface="Arial Narrow" panose="020B0606020202030204" pitchFamily="34" charset="0"/>
              </a:rPr>
              <a:t>Genel olarak öfke kontrol yöntemleri; </a:t>
            </a:r>
            <a:r>
              <a:rPr lang="tr-TR" sz="3200" dirty="0">
                <a:solidFill>
                  <a:schemeClr val="accent2">
                    <a:lumMod val="75000"/>
                  </a:schemeClr>
                </a:solidFill>
                <a:latin typeface="Arial Narrow" panose="020B0606020202030204" pitchFamily="34" charset="0"/>
              </a:rPr>
              <a:t>duygusal,</a:t>
            </a:r>
            <a:r>
              <a:rPr lang="tr-TR" sz="3200" dirty="0">
                <a:latin typeface="Arial Narrow" panose="020B0606020202030204" pitchFamily="34" charset="0"/>
              </a:rPr>
              <a:t> </a:t>
            </a:r>
            <a:r>
              <a:rPr lang="tr-TR" sz="3200" dirty="0">
                <a:solidFill>
                  <a:schemeClr val="accent1">
                    <a:lumMod val="75000"/>
                  </a:schemeClr>
                </a:solidFill>
                <a:latin typeface="Arial Narrow" panose="020B0606020202030204" pitchFamily="34" charset="0"/>
              </a:rPr>
              <a:t>iletişimsel, </a:t>
            </a:r>
            <a:r>
              <a:rPr lang="tr-TR" sz="3200" dirty="0">
                <a:solidFill>
                  <a:srgbClr val="FF0000"/>
                </a:solidFill>
                <a:latin typeface="Arial Narrow" panose="020B0606020202030204" pitchFamily="34" charset="0"/>
              </a:rPr>
              <a:t>bilişsel</a:t>
            </a:r>
            <a:r>
              <a:rPr lang="tr-TR" sz="3200" dirty="0">
                <a:latin typeface="Arial Narrow" panose="020B0606020202030204" pitchFamily="34" charset="0"/>
              </a:rPr>
              <a:t> ve </a:t>
            </a:r>
            <a:r>
              <a:rPr lang="tr-TR" sz="3200" dirty="0">
                <a:solidFill>
                  <a:srgbClr val="7030A0"/>
                </a:solidFill>
                <a:latin typeface="Arial Narrow" panose="020B0606020202030204" pitchFamily="34" charset="0"/>
              </a:rPr>
              <a:t>davranışsal </a:t>
            </a:r>
            <a:r>
              <a:rPr lang="tr-TR" sz="3200" dirty="0">
                <a:latin typeface="Arial Narrow" panose="020B0606020202030204" pitchFamily="34" charset="0"/>
              </a:rPr>
              <a:t>boyutları içerir.</a:t>
            </a:r>
          </a:p>
          <a:p>
            <a:pPr lvl="1" indent="-457200" algn="just">
              <a:buFont typeface="Wingdings" panose="05000000000000000000" pitchFamily="2" charset="2"/>
              <a:buChar char="q"/>
            </a:pPr>
            <a:r>
              <a:rPr lang="tr-TR" sz="3200" dirty="0">
                <a:solidFill>
                  <a:srgbClr val="002060"/>
                </a:solidFill>
                <a:latin typeface="Arial Narrow" panose="020B0606020202030204" pitchFamily="34" charset="0"/>
              </a:rPr>
              <a:t>Kişinin öfke sebebini anlaması öfke kontrolü açısından çok önemlidir.</a:t>
            </a:r>
          </a:p>
          <a:p>
            <a:pPr lvl="1" indent="-457200" algn="just">
              <a:buFont typeface="Wingdings" panose="05000000000000000000" pitchFamily="2" charset="2"/>
              <a:buChar char="q"/>
            </a:pPr>
            <a:r>
              <a:rPr lang="tr-TR" sz="3200" dirty="0">
                <a:latin typeface="Arial Narrow" panose="020B0606020202030204" pitchFamily="34" charset="0"/>
              </a:rPr>
              <a:t>Kişiler; önemsenmek istendiğinde, korku halinde ve ne yapacağını bilememe anında öfke yaşarlar.</a:t>
            </a:r>
          </a:p>
        </p:txBody>
      </p:sp>
    </p:spTree>
    <p:extLst>
      <p:ext uri="{BB962C8B-B14F-4D97-AF65-F5344CB8AC3E}">
        <p14:creationId xmlns:p14="http://schemas.microsoft.com/office/powerpoint/2010/main" val="12109072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up 16">
            <a:extLst>
              <a:ext uri="{FF2B5EF4-FFF2-40B4-BE49-F238E27FC236}">
                <a16:creationId xmlns:a16="http://schemas.microsoft.com/office/drawing/2014/main" id="{97BAEC2D-802B-4C9C-8D0D-36081EAB135C}"/>
              </a:ext>
            </a:extLst>
          </p:cNvPr>
          <p:cNvGrpSpPr/>
          <p:nvPr/>
        </p:nvGrpSpPr>
        <p:grpSpPr>
          <a:xfrm>
            <a:off x="121920" y="195072"/>
            <a:ext cx="11911584" cy="6534912"/>
            <a:chOff x="121920" y="195072"/>
            <a:chExt cx="11911584" cy="6534912"/>
          </a:xfrm>
        </p:grpSpPr>
        <p:sp>
          <p:nvSpPr>
            <p:cNvPr id="14" name="Dikdörtgen 13">
              <a:extLst>
                <a:ext uri="{FF2B5EF4-FFF2-40B4-BE49-F238E27FC236}">
                  <a16:creationId xmlns:a16="http://schemas.microsoft.com/office/drawing/2014/main" id="{B8155D7C-DA2A-4CAB-A9C5-42D264922424}"/>
                </a:ext>
              </a:extLst>
            </p:cNvPr>
            <p:cNvSpPr/>
            <p:nvPr/>
          </p:nvSpPr>
          <p:spPr>
            <a:xfrm>
              <a:off x="121920" y="195072"/>
              <a:ext cx="11911584" cy="6534912"/>
            </a:xfrm>
            <a:prstGeom prst="rect">
              <a:avLst/>
            </a:prstGeom>
            <a:noFill/>
            <a:ln w="38100">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Metin kutusu 15">
              <a:extLst>
                <a:ext uri="{FF2B5EF4-FFF2-40B4-BE49-F238E27FC236}">
                  <a16:creationId xmlns:a16="http://schemas.microsoft.com/office/drawing/2014/main" id="{28E27605-9215-400B-BF3B-9465503AAC47}"/>
                </a:ext>
              </a:extLst>
            </p:cNvPr>
            <p:cNvSpPr txBox="1"/>
            <p:nvPr/>
          </p:nvSpPr>
          <p:spPr>
            <a:xfrm>
              <a:off x="131137" y="6426463"/>
              <a:ext cx="11872317" cy="276999"/>
            </a:xfrm>
            <a:prstGeom prst="rect">
              <a:avLst/>
            </a:prstGeom>
            <a:solidFill>
              <a:srgbClr val="00CC99"/>
            </a:solidFill>
            <a:ln>
              <a:noFill/>
            </a:ln>
          </p:spPr>
          <p:txBody>
            <a:bodyPr wrap="square" rtlCol="0">
              <a:spAutoFit/>
            </a:bodyPr>
            <a:lstStyle/>
            <a:p>
              <a:pPr algn="r"/>
              <a:r>
                <a:rPr lang="tr-TR" sz="1200" b="1" i="1" dirty="0">
                  <a:solidFill>
                    <a:srgbClr val="7030A0"/>
                  </a:solidFill>
                </a:rPr>
                <a:t>Öfke ve Öfke Kontrolü </a:t>
              </a:r>
            </a:p>
          </p:txBody>
        </p:sp>
      </p:grpSp>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Kontrolü…</a:t>
            </a:r>
          </a:p>
        </p:txBody>
      </p:sp>
      <p:sp>
        <p:nvSpPr>
          <p:cNvPr id="3" name="Metin kutusu 2"/>
          <p:cNvSpPr txBox="1"/>
          <p:nvPr/>
        </p:nvSpPr>
        <p:spPr>
          <a:xfrm>
            <a:off x="216481" y="1936544"/>
            <a:ext cx="11726014" cy="2554545"/>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FF0000"/>
                </a:solidFill>
                <a:latin typeface="Arial Narrow" panose="020B0606020202030204" pitchFamily="34" charset="0"/>
              </a:rPr>
              <a:t>Duygusal Boyuttaki Yöntemler</a:t>
            </a:r>
          </a:p>
          <a:p>
            <a:pPr marL="457200" lvl="2" algn="just"/>
            <a:r>
              <a:rPr lang="tr-TR" sz="3200" dirty="0">
                <a:latin typeface="Arial Narrow" panose="020B0606020202030204" pitchFamily="34" charset="0"/>
              </a:rPr>
              <a:t>Öfkenin kontrol edilmesinde duygusal uyarılma üç adımda olmaktadır. İlk adımda öfke durumunda vücudun nasıl tepkiler verdiğini keşfedip, fiziksel uyarılmayı azaltmak, düşünce ve davranışları değiştirmek için öfkeyi bir ipucu olarak kullanmak yararlı olmaktadır.</a:t>
            </a:r>
          </a:p>
        </p:txBody>
      </p:sp>
    </p:spTree>
    <p:extLst>
      <p:ext uri="{BB962C8B-B14F-4D97-AF65-F5344CB8AC3E}">
        <p14:creationId xmlns:p14="http://schemas.microsoft.com/office/powerpoint/2010/main" val="13343893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Kontrolü…</a:t>
            </a:r>
          </a:p>
        </p:txBody>
      </p:sp>
      <p:sp>
        <p:nvSpPr>
          <p:cNvPr id="3" name="Metin kutusu 2"/>
          <p:cNvSpPr txBox="1"/>
          <p:nvPr/>
        </p:nvSpPr>
        <p:spPr>
          <a:xfrm>
            <a:off x="216481" y="1936544"/>
            <a:ext cx="11726014" cy="2062103"/>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FF0000"/>
                </a:solidFill>
                <a:latin typeface="Arial Narrow" panose="020B0606020202030204" pitchFamily="34" charset="0"/>
              </a:rPr>
              <a:t>Duygusal Boyuttaki Yöntemler</a:t>
            </a:r>
          </a:p>
          <a:p>
            <a:pPr marL="457200" lvl="2" algn="just"/>
            <a:r>
              <a:rPr lang="tr-TR" sz="3200" dirty="0">
                <a:latin typeface="Arial Narrow" panose="020B0606020202030204" pitchFamily="34" charset="0"/>
              </a:rPr>
              <a:t>İkinci adım olan alternatif uyarılma oluşturmada, öfke ya da fiziksel uyarılmaya muhalif başka bir uyarılma (örneğin, gevşeme ve şaka) oluşturmak için öfkeyi bir ipucu olarak kullanmak gerekmektedir.</a:t>
            </a:r>
          </a:p>
        </p:txBody>
      </p:sp>
    </p:spTree>
    <p:extLst>
      <p:ext uri="{BB962C8B-B14F-4D97-AF65-F5344CB8AC3E}">
        <p14:creationId xmlns:p14="http://schemas.microsoft.com/office/powerpoint/2010/main" val="42818798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Kontrolü…</a:t>
            </a:r>
          </a:p>
        </p:txBody>
      </p:sp>
      <p:sp>
        <p:nvSpPr>
          <p:cNvPr id="3" name="Metin kutusu 2"/>
          <p:cNvSpPr txBox="1"/>
          <p:nvPr/>
        </p:nvSpPr>
        <p:spPr>
          <a:xfrm>
            <a:off x="216481" y="1936544"/>
            <a:ext cx="11726014" cy="2062103"/>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FF0000"/>
                </a:solidFill>
                <a:latin typeface="Arial Narrow" panose="020B0606020202030204" pitchFamily="34" charset="0"/>
              </a:rPr>
              <a:t>Duygusal Boyuttaki Yöntemler</a:t>
            </a:r>
          </a:p>
          <a:p>
            <a:pPr marL="457200" lvl="2" algn="just"/>
            <a:r>
              <a:rPr lang="tr-TR" sz="3200" dirty="0">
                <a:latin typeface="Arial Narrow" panose="020B0606020202030204" pitchFamily="34" charset="0"/>
              </a:rPr>
              <a:t>Uyarılmanın yönünü değiştirmek olan üçüncü adımda, öfke yaşandığında, gelişen fiziksel uyarılmanın yarattığı enerjiyi, üretime dönüşebilecek önemli bir kaynak olarak kullanmak önemlidir.</a:t>
            </a:r>
          </a:p>
        </p:txBody>
      </p:sp>
    </p:spTree>
    <p:extLst>
      <p:ext uri="{BB962C8B-B14F-4D97-AF65-F5344CB8AC3E}">
        <p14:creationId xmlns:p14="http://schemas.microsoft.com/office/powerpoint/2010/main" val="15795060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Kontrolü…</a:t>
            </a:r>
          </a:p>
        </p:txBody>
      </p:sp>
      <p:sp>
        <p:nvSpPr>
          <p:cNvPr id="3" name="Metin kutusu 2"/>
          <p:cNvSpPr txBox="1"/>
          <p:nvPr/>
        </p:nvSpPr>
        <p:spPr>
          <a:xfrm>
            <a:off x="216481" y="1936544"/>
            <a:ext cx="11726014" cy="3539430"/>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FF0000"/>
                </a:solidFill>
                <a:latin typeface="Arial Narrow" panose="020B0606020202030204" pitchFamily="34" charset="0"/>
              </a:rPr>
              <a:t>İletişimsel Boyuttaki Yöntemler</a:t>
            </a:r>
          </a:p>
          <a:p>
            <a:pPr lvl="2" indent="-457200" algn="just">
              <a:buFont typeface="Wingdings" panose="05000000000000000000" pitchFamily="2" charset="2"/>
              <a:buChar char="q"/>
            </a:pPr>
            <a:r>
              <a:rPr lang="tr-TR" sz="3200" dirty="0">
                <a:latin typeface="Arial Narrow" panose="020B0606020202030204" pitchFamily="34" charset="0"/>
              </a:rPr>
              <a:t>Atılganlık / Girişkenlik (kendini uygun bir dil ile ifade etme)</a:t>
            </a:r>
          </a:p>
          <a:p>
            <a:pPr lvl="2" indent="-457200" algn="just">
              <a:buFont typeface="Wingdings" panose="05000000000000000000" pitchFamily="2" charset="2"/>
              <a:buChar char="q"/>
            </a:pPr>
            <a:r>
              <a:rPr lang="tr-TR" sz="3200" dirty="0">
                <a:latin typeface="Arial Narrow" panose="020B0606020202030204" pitchFamily="34" charset="0"/>
              </a:rPr>
              <a:t>Dinleme</a:t>
            </a:r>
          </a:p>
          <a:p>
            <a:pPr lvl="2" indent="-457200" algn="just">
              <a:buFont typeface="Wingdings" panose="05000000000000000000" pitchFamily="2" charset="2"/>
              <a:buChar char="q"/>
            </a:pPr>
            <a:r>
              <a:rPr lang="tr-TR" sz="3200" dirty="0">
                <a:latin typeface="Arial Narrow" panose="020B0606020202030204" pitchFamily="34" charset="0"/>
              </a:rPr>
              <a:t>Tartışma (İki insan arasındaki çatışmayı fikir birliğine vararak çözme)</a:t>
            </a:r>
          </a:p>
          <a:p>
            <a:pPr lvl="2" indent="-457200" algn="just">
              <a:buFont typeface="Wingdings" panose="05000000000000000000" pitchFamily="2" charset="2"/>
              <a:buChar char="q"/>
            </a:pPr>
            <a:r>
              <a:rPr lang="tr-TR" sz="3200" dirty="0">
                <a:latin typeface="Arial Narrow" panose="020B0606020202030204" pitchFamily="34" charset="0"/>
              </a:rPr>
              <a:t>Eleştirme (Yapıcı eleştiri yapabilme ve alabilme becerisi)</a:t>
            </a:r>
          </a:p>
          <a:p>
            <a:pPr lvl="2" indent="-457200" algn="just">
              <a:buFont typeface="Wingdings" panose="05000000000000000000" pitchFamily="2" charset="2"/>
              <a:buChar char="q"/>
            </a:pPr>
            <a:r>
              <a:rPr lang="tr-TR" sz="3200" dirty="0">
                <a:latin typeface="Arial Narrow" panose="020B0606020202030204" pitchFamily="34" charset="0"/>
              </a:rPr>
              <a:t>Yansıtma (Kişinin, davranışının kabul edilemez olduğunu algılama sorumluluğunu alma becerisi)</a:t>
            </a:r>
          </a:p>
        </p:txBody>
      </p:sp>
    </p:spTree>
    <p:extLst>
      <p:ext uri="{BB962C8B-B14F-4D97-AF65-F5344CB8AC3E}">
        <p14:creationId xmlns:p14="http://schemas.microsoft.com/office/powerpoint/2010/main" val="10054113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Kontrolü…</a:t>
            </a:r>
          </a:p>
        </p:txBody>
      </p:sp>
      <p:sp>
        <p:nvSpPr>
          <p:cNvPr id="3" name="Metin kutusu 2"/>
          <p:cNvSpPr txBox="1"/>
          <p:nvPr/>
        </p:nvSpPr>
        <p:spPr>
          <a:xfrm>
            <a:off x="216481" y="1936544"/>
            <a:ext cx="11726014" cy="3046988"/>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FF0000"/>
                </a:solidFill>
                <a:latin typeface="Arial Narrow" panose="020B0606020202030204" pitchFamily="34" charset="0"/>
              </a:rPr>
              <a:t>Bilişsel Boyuttaki Yöntemler</a:t>
            </a:r>
          </a:p>
          <a:p>
            <a:pPr lvl="2" indent="-457200" algn="just">
              <a:buFont typeface="Wingdings" panose="05000000000000000000" pitchFamily="2" charset="2"/>
              <a:buChar char="q"/>
            </a:pPr>
            <a:r>
              <a:rPr lang="tr-TR" sz="3200" dirty="0">
                <a:latin typeface="Arial Narrow" panose="020B0606020202030204" pitchFamily="34" charset="0"/>
              </a:rPr>
              <a:t>Öfkeye neden olan etmenleri ve bireyin öfke nedeniyle kendisine ve çevresine sergilediği davranışları fark etmesi gerekmektedir. Öfkeye neden olan durumlarla yüzleşme,  bunlardan kaçınma, olaya değişik açıklamalar getirme ve farklı bakış açıları düşünme, bireyi bu durumlarda daha doğru tepkiler vermeye yönlendirebilir. </a:t>
            </a:r>
          </a:p>
        </p:txBody>
      </p:sp>
    </p:spTree>
    <p:extLst>
      <p:ext uri="{BB962C8B-B14F-4D97-AF65-F5344CB8AC3E}">
        <p14:creationId xmlns:p14="http://schemas.microsoft.com/office/powerpoint/2010/main" val="17391020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up 16">
            <a:extLst>
              <a:ext uri="{FF2B5EF4-FFF2-40B4-BE49-F238E27FC236}">
                <a16:creationId xmlns:a16="http://schemas.microsoft.com/office/drawing/2014/main" id="{97BAEC2D-802B-4C9C-8D0D-36081EAB135C}"/>
              </a:ext>
            </a:extLst>
          </p:cNvPr>
          <p:cNvGrpSpPr/>
          <p:nvPr/>
        </p:nvGrpSpPr>
        <p:grpSpPr>
          <a:xfrm>
            <a:off x="121920" y="195072"/>
            <a:ext cx="11911584" cy="6534912"/>
            <a:chOff x="121920" y="195072"/>
            <a:chExt cx="11911584" cy="6534912"/>
          </a:xfrm>
        </p:grpSpPr>
        <p:sp>
          <p:nvSpPr>
            <p:cNvPr id="14" name="Dikdörtgen 13">
              <a:extLst>
                <a:ext uri="{FF2B5EF4-FFF2-40B4-BE49-F238E27FC236}">
                  <a16:creationId xmlns:a16="http://schemas.microsoft.com/office/drawing/2014/main" id="{B8155D7C-DA2A-4CAB-A9C5-42D264922424}"/>
                </a:ext>
              </a:extLst>
            </p:cNvPr>
            <p:cNvSpPr/>
            <p:nvPr/>
          </p:nvSpPr>
          <p:spPr>
            <a:xfrm>
              <a:off x="121920" y="195072"/>
              <a:ext cx="11911584" cy="6534912"/>
            </a:xfrm>
            <a:prstGeom prst="rect">
              <a:avLst/>
            </a:prstGeom>
            <a:noFill/>
            <a:ln w="38100">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Metin kutusu 15">
              <a:extLst>
                <a:ext uri="{FF2B5EF4-FFF2-40B4-BE49-F238E27FC236}">
                  <a16:creationId xmlns:a16="http://schemas.microsoft.com/office/drawing/2014/main" id="{28E27605-9215-400B-BF3B-9465503AAC47}"/>
                </a:ext>
              </a:extLst>
            </p:cNvPr>
            <p:cNvSpPr txBox="1"/>
            <p:nvPr/>
          </p:nvSpPr>
          <p:spPr>
            <a:xfrm>
              <a:off x="131137" y="6426463"/>
              <a:ext cx="11872317" cy="276999"/>
            </a:xfrm>
            <a:prstGeom prst="rect">
              <a:avLst/>
            </a:prstGeom>
            <a:solidFill>
              <a:srgbClr val="00CC99"/>
            </a:solidFill>
            <a:ln>
              <a:noFill/>
            </a:ln>
          </p:spPr>
          <p:txBody>
            <a:bodyPr wrap="square" rtlCol="0">
              <a:spAutoFit/>
            </a:bodyPr>
            <a:lstStyle/>
            <a:p>
              <a:pPr algn="r"/>
              <a:r>
                <a:rPr lang="tr-TR" sz="1200" b="1" i="1" dirty="0">
                  <a:solidFill>
                    <a:srgbClr val="7030A0"/>
                  </a:solidFill>
                </a:rPr>
                <a:t>Öfke ve Öfke Kontrolü </a:t>
              </a:r>
            </a:p>
          </p:txBody>
        </p:sp>
      </p:grpSp>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Kontrolü…</a:t>
            </a:r>
          </a:p>
        </p:txBody>
      </p:sp>
      <p:sp>
        <p:nvSpPr>
          <p:cNvPr id="3" name="Metin kutusu 2"/>
          <p:cNvSpPr txBox="1"/>
          <p:nvPr/>
        </p:nvSpPr>
        <p:spPr>
          <a:xfrm>
            <a:off x="216481" y="1936544"/>
            <a:ext cx="11726014" cy="3539430"/>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FF0000"/>
                </a:solidFill>
                <a:latin typeface="Arial Narrow" panose="020B0606020202030204" pitchFamily="34" charset="0"/>
              </a:rPr>
              <a:t>Bilişsel Boyuttaki Yöntemler</a:t>
            </a:r>
          </a:p>
          <a:p>
            <a:pPr lvl="2" indent="-457200" algn="just">
              <a:buFont typeface="Wingdings" panose="05000000000000000000" pitchFamily="2" charset="2"/>
              <a:buChar char="q"/>
            </a:pPr>
            <a:r>
              <a:rPr lang="tr-TR" sz="3200" dirty="0">
                <a:latin typeface="Arial Narrow" panose="020B0606020202030204" pitchFamily="34" charset="0"/>
              </a:rPr>
              <a:t>Ayrıca birey “Öfkenin seni ele geçirmesine izin verme”, “derin bir nefes al” gibi kendi yönerge cümleleriyle öfkeyi kontrol etmeye çalışmalıdır. Öfke durumunda genellikle düşünceler gerçeği yansıtmaktan çok, olay birey tarafından abartılmış ve çarpıtılmış bir şekilde algılanır. Bu tür düşünceleri fark edip, yerine daha mantıklı olanları yerleştirmek gerekmektedir. </a:t>
            </a:r>
          </a:p>
        </p:txBody>
      </p:sp>
    </p:spTree>
    <p:extLst>
      <p:ext uri="{BB962C8B-B14F-4D97-AF65-F5344CB8AC3E}">
        <p14:creationId xmlns:p14="http://schemas.microsoft.com/office/powerpoint/2010/main" val="8865556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Kontrolü…</a:t>
            </a:r>
          </a:p>
        </p:txBody>
      </p:sp>
      <p:sp>
        <p:nvSpPr>
          <p:cNvPr id="3" name="Metin kutusu 2"/>
          <p:cNvSpPr txBox="1"/>
          <p:nvPr/>
        </p:nvSpPr>
        <p:spPr>
          <a:xfrm>
            <a:off x="216481" y="1936544"/>
            <a:ext cx="11726014" cy="2554545"/>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FF0000"/>
                </a:solidFill>
                <a:latin typeface="Arial Narrow" panose="020B0606020202030204" pitchFamily="34" charset="0"/>
              </a:rPr>
              <a:t>Bilişsel Boyuttaki Yöntemler</a:t>
            </a:r>
          </a:p>
          <a:p>
            <a:pPr lvl="2" indent="-457200" algn="just">
              <a:buFont typeface="Wingdings" panose="05000000000000000000" pitchFamily="2" charset="2"/>
              <a:buChar char="q"/>
            </a:pPr>
            <a:r>
              <a:rPr lang="tr-TR" sz="3200" dirty="0">
                <a:latin typeface="Arial Narrow" panose="020B0606020202030204" pitchFamily="34" charset="0"/>
              </a:rPr>
              <a:t>Öfke anında kendinize </a:t>
            </a:r>
            <a:r>
              <a:rPr lang="tr-TR" sz="3200" dirty="0">
                <a:solidFill>
                  <a:srgbClr val="7030A0"/>
                </a:solidFill>
                <a:latin typeface="Arial Narrow" panose="020B0606020202030204" pitchFamily="34" charset="0"/>
              </a:rPr>
              <a:t>‘nasıl</a:t>
            </a:r>
            <a:r>
              <a:rPr lang="tr-TR" sz="3200" dirty="0">
                <a:latin typeface="Arial Narrow" panose="020B0606020202030204" pitchFamily="34" charset="0"/>
              </a:rPr>
              <a:t>’ sorusunu sorun. Bu soruyla beraber beyin çözüm üretmeye odaklanır.</a:t>
            </a:r>
          </a:p>
          <a:p>
            <a:pPr lvl="2" indent="-457200" algn="just">
              <a:buFont typeface="Wingdings" panose="05000000000000000000" pitchFamily="2" charset="2"/>
              <a:buChar char="q"/>
            </a:pPr>
            <a:r>
              <a:rPr lang="tr-TR" sz="3200" dirty="0">
                <a:latin typeface="Arial Narrow" panose="020B0606020202030204" pitchFamily="34" charset="0"/>
              </a:rPr>
              <a:t>Öfkemi nasıl kontrol edebilirim?</a:t>
            </a:r>
          </a:p>
          <a:p>
            <a:pPr lvl="2" indent="-457200" algn="just">
              <a:buFont typeface="Wingdings" panose="05000000000000000000" pitchFamily="2" charset="2"/>
              <a:buChar char="q"/>
            </a:pPr>
            <a:r>
              <a:rPr lang="tr-TR" sz="3200" dirty="0">
                <a:latin typeface="Arial Narrow" panose="020B0606020202030204" pitchFamily="34" charset="0"/>
              </a:rPr>
              <a:t>Başkalarına zarar vermeden öfkemi nasıl ifade edebilirim?</a:t>
            </a:r>
          </a:p>
        </p:txBody>
      </p:sp>
    </p:spTree>
    <p:extLst>
      <p:ext uri="{BB962C8B-B14F-4D97-AF65-F5344CB8AC3E}">
        <p14:creationId xmlns:p14="http://schemas.microsoft.com/office/powerpoint/2010/main" val="18980861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Kontrolü…</a:t>
            </a:r>
          </a:p>
        </p:txBody>
      </p:sp>
      <p:sp>
        <p:nvSpPr>
          <p:cNvPr id="3" name="Metin kutusu 2"/>
          <p:cNvSpPr txBox="1"/>
          <p:nvPr/>
        </p:nvSpPr>
        <p:spPr>
          <a:xfrm>
            <a:off x="216481" y="1792851"/>
            <a:ext cx="11726014" cy="4524315"/>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FF0000"/>
                </a:solidFill>
                <a:latin typeface="Arial Narrow" panose="020B0606020202030204" pitchFamily="34" charset="0"/>
              </a:rPr>
              <a:t>Davranışsal Boyuttaki Yöntemler</a:t>
            </a:r>
          </a:p>
          <a:p>
            <a:pPr lvl="2" indent="-457200" algn="just">
              <a:buFont typeface="Wingdings" panose="05000000000000000000" pitchFamily="2" charset="2"/>
              <a:buChar char="q"/>
            </a:pPr>
            <a:r>
              <a:rPr lang="tr-TR" sz="3200" dirty="0">
                <a:solidFill>
                  <a:srgbClr val="0070C0"/>
                </a:solidFill>
                <a:latin typeface="Arial Narrow" panose="020B0606020202030204" pitchFamily="34" charset="0"/>
              </a:rPr>
              <a:t>Dili Damağa Yapıştırma Yöntemi: </a:t>
            </a:r>
            <a:r>
              <a:rPr lang="tr-TR" sz="3200" dirty="0">
                <a:latin typeface="Arial Narrow" panose="020B0606020202030204" pitchFamily="34" charset="0"/>
              </a:rPr>
              <a:t>bu yöntem anlık öfkeleri kontrol etmek için kullanılır.</a:t>
            </a:r>
          </a:p>
          <a:p>
            <a:pPr lvl="2" indent="-457200" algn="just">
              <a:buFont typeface="Wingdings" panose="05000000000000000000" pitchFamily="2" charset="2"/>
              <a:buChar char="q"/>
            </a:pPr>
            <a:r>
              <a:rPr lang="tr-TR" sz="3200" dirty="0">
                <a:latin typeface="Arial Narrow" panose="020B0606020202030204" pitchFamily="34" charset="0"/>
              </a:rPr>
              <a:t>Dil damağa yapışınca </a:t>
            </a:r>
            <a:r>
              <a:rPr lang="tr-TR" sz="3200" dirty="0" err="1">
                <a:latin typeface="Arial Narrow" panose="020B0606020202030204" pitchFamily="34" charset="0"/>
              </a:rPr>
              <a:t>timus</a:t>
            </a:r>
            <a:r>
              <a:rPr lang="tr-TR" sz="3200" dirty="0">
                <a:latin typeface="Arial Narrow" panose="020B0606020202030204" pitchFamily="34" charset="0"/>
              </a:rPr>
              <a:t> bezi aktive olur. </a:t>
            </a:r>
            <a:r>
              <a:rPr lang="tr-TR" sz="3200" dirty="0" err="1">
                <a:latin typeface="Arial Narrow" panose="020B0606020202030204" pitchFamily="34" charset="0"/>
              </a:rPr>
              <a:t>Timus</a:t>
            </a:r>
            <a:r>
              <a:rPr lang="tr-TR" sz="3200" dirty="0">
                <a:latin typeface="Arial Narrow" panose="020B0606020202030204" pitchFamily="34" charset="0"/>
              </a:rPr>
              <a:t> bezi, bağışıklık sistemini ayakta tutar.</a:t>
            </a:r>
          </a:p>
          <a:p>
            <a:pPr lvl="2" indent="-457200" algn="just">
              <a:buFont typeface="Wingdings" panose="05000000000000000000" pitchFamily="2" charset="2"/>
              <a:buChar char="q"/>
            </a:pPr>
            <a:r>
              <a:rPr lang="tr-TR" sz="3200" dirty="0" err="1">
                <a:latin typeface="Arial Narrow" panose="020B0606020202030204" pitchFamily="34" charset="0"/>
              </a:rPr>
              <a:t>Timus</a:t>
            </a:r>
            <a:r>
              <a:rPr lang="tr-TR" sz="3200" dirty="0">
                <a:latin typeface="Arial Narrow" panose="020B0606020202030204" pitchFamily="34" charset="0"/>
              </a:rPr>
              <a:t> bezi beyin ile irtibata geçer ve aşırılığı önler. Öfke, kaygı ve üzüntünün aşırılığını </a:t>
            </a:r>
            <a:r>
              <a:rPr lang="tr-TR" sz="3200" dirty="0" err="1">
                <a:latin typeface="Arial Narrow" panose="020B0606020202030204" pitchFamily="34" charset="0"/>
              </a:rPr>
              <a:t>tolere</a:t>
            </a:r>
            <a:r>
              <a:rPr lang="tr-TR" sz="3200" dirty="0">
                <a:latin typeface="Arial Narrow" panose="020B0606020202030204" pitchFamily="34" charset="0"/>
              </a:rPr>
              <a:t> eder.</a:t>
            </a:r>
          </a:p>
          <a:p>
            <a:pPr lvl="2" indent="-457200" algn="just">
              <a:buFont typeface="Wingdings" panose="05000000000000000000" pitchFamily="2" charset="2"/>
              <a:buChar char="q"/>
            </a:pPr>
            <a:r>
              <a:rPr lang="tr-TR" sz="3200" dirty="0" err="1">
                <a:latin typeface="Arial Narrow" panose="020B0606020202030204" pitchFamily="34" charset="0"/>
              </a:rPr>
              <a:t>Timus</a:t>
            </a:r>
            <a:r>
              <a:rPr lang="tr-TR" sz="3200" dirty="0">
                <a:latin typeface="Arial Narrow" panose="020B0606020202030204" pitchFamily="34" charset="0"/>
              </a:rPr>
              <a:t> bezi, göğse vurulduğunda kahkaha atıldığında da aktivite olur. </a:t>
            </a:r>
          </a:p>
          <a:p>
            <a:pPr lvl="2" indent="-457200" algn="just">
              <a:buFont typeface="Wingdings" panose="05000000000000000000" pitchFamily="2" charset="2"/>
              <a:buChar char="q"/>
            </a:pPr>
            <a:r>
              <a:rPr lang="tr-TR" sz="3200" dirty="0">
                <a:latin typeface="Arial Narrow" panose="020B0606020202030204" pitchFamily="34" charset="0"/>
              </a:rPr>
              <a:t>Sinirlenince gülme, ağlarken göğse vurarak ağlama ruhsal iyilik sağlar.</a:t>
            </a:r>
          </a:p>
        </p:txBody>
      </p:sp>
    </p:spTree>
    <p:extLst>
      <p:ext uri="{BB962C8B-B14F-4D97-AF65-F5344CB8AC3E}">
        <p14:creationId xmlns:p14="http://schemas.microsoft.com/office/powerpoint/2010/main" val="2983174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Nedir</a:t>
            </a:r>
          </a:p>
        </p:txBody>
      </p:sp>
      <p:sp>
        <p:nvSpPr>
          <p:cNvPr id="5" name="Dikdörtgen 4"/>
          <p:cNvSpPr/>
          <p:nvPr/>
        </p:nvSpPr>
        <p:spPr>
          <a:xfrm>
            <a:off x="216481" y="1724297"/>
            <a:ext cx="11726014" cy="4271553"/>
          </a:xfrm>
          <a:prstGeom prst="rect">
            <a:avLst/>
          </a:prstGeom>
        </p:spPr>
        <p:txBody>
          <a:bodyPr/>
          <a:lstStyle/>
          <a:p>
            <a:pPr marL="285750" lvl="0" indent="-285750" algn="just" rtl="0">
              <a:buFont typeface="Wingdings" panose="05000000000000000000" pitchFamily="2" charset="2"/>
              <a:buChar char="q"/>
            </a:pPr>
            <a:r>
              <a:rPr lang="tr-TR" sz="3200" dirty="0">
                <a:solidFill>
                  <a:schemeClr val="accent1">
                    <a:lumMod val="50000"/>
                  </a:schemeClr>
                </a:solidFill>
                <a:latin typeface="Arial Narrow" panose="020B0606020202030204" pitchFamily="34" charset="0"/>
              </a:rPr>
              <a:t>Günlük hayatımızda önemli bir yere sahip olan öfke, doyurulmamış isteklere, istenmeyen sonuçlara ve karşılanmayan beklentilere verilen son derece doğal, evrensel ve insani bir duygusal tepkidir. Hafif bir tepkiden hiddete varan farklı yoğunluklarda yaşanabilen öfke bazen kısa süreli, orta şiddette ve yararlı, bazen de sürekli, şiddetli ve yıkıcı olabilmektedir.</a:t>
            </a:r>
          </a:p>
        </p:txBody>
      </p:sp>
    </p:spTree>
    <p:extLst>
      <p:ext uri="{BB962C8B-B14F-4D97-AF65-F5344CB8AC3E}">
        <p14:creationId xmlns:p14="http://schemas.microsoft.com/office/powerpoint/2010/main" val="40165202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Kontrolü…</a:t>
            </a:r>
          </a:p>
        </p:txBody>
      </p:sp>
      <p:sp>
        <p:nvSpPr>
          <p:cNvPr id="3" name="Metin kutusu 2"/>
          <p:cNvSpPr txBox="1"/>
          <p:nvPr/>
        </p:nvSpPr>
        <p:spPr>
          <a:xfrm>
            <a:off x="216481" y="1792851"/>
            <a:ext cx="11726014" cy="4524315"/>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FF0000"/>
                </a:solidFill>
                <a:latin typeface="Arial Narrow" panose="020B0606020202030204" pitchFamily="34" charset="0"/>
              </a:rPr>
              <a:t>Davranışsal Boyuttaki Yöntemler</a:t>
            </a:r>
          </a:p>
          <a:p>
            <a:pPr lvl="2" indent="-457200" algn="just">
              <a:buFont typeface="Wingdings" panose="05000000000000000000" pitchFamily="2" charset="2"/>
              <a:buChar char="q"/>
            </a:pPr>
            <a:r>
              <a:rPr lang="tr-TR" sz="3200" dirty="0">
                <a:solidFill>
                  <a:srgbClr val="0070C0"/>
                </a:solidFill>
                <a:latin typeface="Arial Narrow" panose="020B0606020202030204" pitchFamily="34" charset="0"/>
              </a:rPr>
              <a:t>Duruş pozisyonunu ayarlama: </a:t>
            </a:r>
            <a:r>
              <a:rPr lang="tr-TR" sz="3200" dirty="0">
                <a:latin typeface="Arial Narrow" panose="020B0606020202030204" pitchFamily="34" charset="0"/>
              </a:rPr>
              <a:t>Başımızın açısı psikolojimizi etkiler.</a:t>
            </a:r>
          </a:p>
          <a:p>
            <a:pPr lvl="2" indent="-457200" algn="just">
              <a:buFont typeface="Wingdings" panose="05000000000000000000" pitchFamily="2" charset="2"/>
              <a:buChar char="q"/>
            </a:pPr>
            <a:r>
              <a:rPr lang="tr-TR" sz="3200" dirty="0">
                <a:latin typeface="Arial Narrow" panose="020B0606020202030204" pitchFamily="34" charset="0"/>
              </a:rPr>
              <a:t>Başın sağ tarafta olması geleceğe yönelik, sol taraf geçmişe yönelik düşünce, kaygı ve korkular olduğunu işaret eder. Başımız dik, çenemiz yere paralel olacak şekilde pozisyon almalıyız. Bu bizi şimdiye odaklar.</a:t>
            </a:r>
          </a:p>
          <a:p>
            <a:pPr lvl="2" indent="-457200" algn="just">
              <a:buFont typeface="Wingdings" panose="05000000000000000000" pitchFamily="2" charset="2"/>
              <a:buChar char="q"/>
            </a:pPr>
            <a:r>
              <a:rPr lang="tr-TR" sz="3200" dirty="0">
                <a:solidFill>
                  <a:srgbClr val="0070C0"/>
                </a:solidFill>
                <a:latin typeface="Arial Narrow" panose="020B0606020202030204" pitchFamily="34" charset="0"/>
              </a:rPr>
              <a:t>Karşımızdakine soldan seslenme: </a:t>
            </a:r>
            <a:r>
              <a:rPr lang="tr-TR" sz="3200" dirty="0">
                <a:latin typeface="Arial Narrow" panose="020B0606020202030204" pitchFamily="34" charset="0"/>
              </a:rPr>
              <a:t>İkna etmede güçlük yaşanan durumlarda karşımızdakine öfkelenmek yerine sol kulağına kısık sesle konuşun.</a:t>
            </a:r>
          </a:p>
          <a:p>
            <a:pPr lvl="2" indent="-457200" algn="just">
              <a:buFont typeface="Wingdings" panose="05000000000000000000" pitchFamily="2" charset="2"/>
              <a:buChar char="q"/>
            </a:pPr>
            <a:endParaRPr lang="tr-TR" sz="3200" dirty="0">
              <a:latin typeface="Arial Narrow" panose="020B0606020202030204" pitchFamily="34" charset="0"/>
            </a:endParaRPr>
          </a:p>
        </p:txBody>
      </p:sp>
    </p:spTree>
    <p:extLst>
      <p:ext uri="{BB962C8B-B14F-4D97-AF65-F5344CB8AC3E}">
        <p14:creationId xmlns:p14="http://schemas.microsoft.com/office/powerpoint/2010/main" val="12045155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Kontrolü…</a:t>
            </a:r>
          </a:p>
        </p:txBody>
      </p:sp>
      <p:sp>
        <p:nvSpPr>
          <p:cNvPr id="3" name="Metin kutusu 2"/>
          <p:cNvSpPr txBox="1"/>
          <p:nvPr/>
        </p:nvSpPr>
        <p:spPr>
          <a:xfrm>
            <a:off x="216481" y="1792851"/>
            <a:ext cx="11726014" cy="3539430"/>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FF0000"/>
                </a:solidFill>
                <a:latin typeface="Arial Narrow" panose="020B0606020202030204" pitchFamily="34" charset="0"/>
              </a:rPr>
              <a:t>Davranışsal Boyuttaki Yöntemler</a:t>
            </a:r>
          </a:p>
          <a:p>
            <a:pPr lvl="2" indent="-457200" algn="just">
              <a:buFont typeface="Wingdings" panose="05000000000000000000" pitchFamily="2" charset="2"/>
              <a:buChar char="q"/>
            </a:pPr>
            <a:r>
              <a:rPr lang="tr-TR" sz="3200" dirty="0">
                <a:latin typeface="Arial Narrow" panose="020B0606020202030204" pitchFamily="34" charset="0"/>
              </a:rPr>
              <a:t>Kaliteli uyku, sinir sistemini onarır, aktive eder.</a:t>
            </a:r>
          </a:p>
          <a:p>
            <a:pPr lvl="2" indent="-457200" algn="just">
              <a:buFont typeface="Wingdings" panose="05000000000000000000" pitchFamily="2" charset="2"/>
              <a:buChar char="q"/>
            </a:pPr>
            <a:r>
              <a:rPr lang="tr-TR" sz="3200" dirty="0">
                <a:latin typeface="Arial Narrow" panose="020B0606020202030204" pitchFamily="34" charset="0"/>
              </a:rPr>
              <a:t>Akşam uyumadan önce bütün gün yapılanları sondan başa doğru değerlendirin.</a:t>
            </a:r>
          </a:p>
          <a:p>
            <a:pPr lvl="2" indent="-457200" algn="just">
              <a:buFont typeface="Wingdings" panose="05000000000000000000" pitchFamily="2" charset="2"/>
              <a:buChar char="q"/>
            </a:pPr>
            <a:r>
              <a:rPr lang="tr-TR" sz="3200" dirty="0">
                <a:latin typeface="Arial Narrow" panose="020B0606020202030204" pitchFamily="34" charset="0"/>
              </a:rPr>
              <a:t>Sağ tarafınıza yatmaya özen gösterin. Bunu sağladığınızda bir süre sonra sağ burun deliği kapanır ve sol burundan nefes almaya başlarız. Bu, parasempatik sinir sistemini harekete geçirir.</a:t>
            </a:r>
          </a:p>
        </p:txBody>
      </p:sp>
    </p:spTree>
    <p:extLst>
      <p:ext uri="{BB962C8B-B14F-4D97-AF65-F5344CB8AC3E}">
        <p14:creationId xmlns:p14="http://schemas.microsoft.com/office/powerpoint/2010/main" val="1340185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Kontrolü…</a:t>
            </a:r>
          </a:p>
        </p:txBody>
      </p:sp>
      <p:sp>
        <p:nvSpPr>
          <p:cNvPr id="3" name="Metin kutusu 2"/>
          <p:cNvSpPr txBox="1"/>
          <p:nvPr/>
        </p:nvSpPr>
        <p:spPr>
          <a:xfrm>
            <a:off x="216481" y="1792851"/>
            <a:ext cx="11726014" cy="4031873"/>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FF0000"/>
                </a:solidFill>
                <a:latin typeface="Arial Narrow" panose="020B0606020202030204" pitchFamily="34" charset="0"/>
              </a:rPr>
              <a:t>Davranışsal Boyuttaki Yöntemler</a:t>
            </a:r>
          </a:p>
          <a:p>
            <a:pPr lvl="2" indent="-457200" algn="just">
              <a:buFont typeface="Wingdings" panose="05000000000000000000" pitchFamily="2" charset="2"/>
              <a:buChar char="q"/>
            </a:pPr>
            <a:r>
              <a:rPr lang="tr-TR" sz="3200" dirty="0">
                <a:latin typeface="Arial Narrow" panose="020B0606020202030204" pitchFamily="34" charset="0"/>
              </a:rPr>
              <a:t>Parasempatik sinir sistemi, organları korur, tansiyonu düşürür ve bedeni uykuya hazırlar.</a:t>
            </a:r>
          </a:p>
          <a:p>
            <a:pPr lvl="2" indent="-457200" algn="just">
              <a:buFont typeface="Wingdings" panose="05000000000000000000" pitchFamily="2" charset="2"/>
              <a:buChar char="q"/>
            </a:pPr>
            <a:r>
              <a:rPr lang="tr-TR" sz="3200" dirty="0">
                <a:latin typeface="Arial Narrow" panose="020B0606020202030204" pitchFamily="34" charset="0"/>
              </a:rPr>
              <a:t>Sabah da uygun saatte, uykusunu alarak kalkan öfkesini daha iyi kontrol eder.</a:t>
            </a:r>
          </a:p>
          <a:p>
            <a:pPr lvl="2" indent="-457200" algn="just">
              <a:buFont typeface="Wingdings" panose="05000000000000000000" pitchFamily="2" charset="2"/>
              <a:buChar char="q"/>
            </a:pPr>
            <a:r>
              <a:rPr lang="tr-TR" sz="3200" dirty="0">
                <a:latin typeface="Arial Narrow" panose="020B0606020202030204" pitchFamily="34" charset="0"/>
              </a:rPr>
              <a:t>Yoğun öfke yaşıyorsanız, kan değerlerinizi kontrol ettirin. Vitamin değerleri (özellikle B12) ve demir değerleri öfke için önemlidir.</a:t>
            </a:r>
          </a:p>
          <a:p>
            <a:pPr lvl="2" indent="-457200" algn="just">
              <a:buFont typeface="Wingdings" panose="05000000000000000000" pitchFamily="2" charset="2"/>
              <a:buChar char="q"/>
            </a:pPr>
            <a:endParaRPr lang="tr-TR" sz="3200" dirty="0">
              <a:latin typeface="Arial Narrow" panose="020B0606020202030204" pitchFamily="34" charset="0"/>
            </a:endParaRPr>
          </a:p>
        </p:txBody>
      </p:sp>
    </p:spTree>
    <p:extLst>
      <p:ext uri="{BB962C8B-B14F-4D97-AF65-F5344CB8AC3E}">
        <p14:creationId xmlns:p14="http://schemas.microsoft.com/office/powerpoint/2010/main" val="22660111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Kontrolü…</a:t>
            </a:r>
          </a:p>
        </p:txBody>
      </p:sp>
      <p:sp>
        <p:nvSpPr>
          <p:cNvPr id="3" name="Metin kutusu 2"/>
          <p:cNvSpPr txBox="1"/>
          <p:nvPr/>
        </p:nvSpPr>
        <p:spPr>
          <a:xfrm>
            <a:off x="216481" y="1792851"/>
            <a:ext cx="11726014" cy="1077218"/>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solidFill>
                  <a:srgbClr val="FF0000"/>
                </a:solidFill>
                <a:latin typeface="Arial Narrow" panose="020B0606020202030204" pitchFamily="34" charset="0"/>
              </a:rPr>
              <a:t>Davranışsal boyuttaki Yöntemler</a:t>
            </a:r>
          </a:p>
          <a:p>
            <a:pPr lvl="2" indent="-457200" algn="just">
              <a:buFont typeface="Wingdings" panose="05000000000000000000" pitchFamily="2" charset="2"/>
              <a:buChar char="q"/>
            </a:pPr>
            <a:r>
              <a:rPr lang="tr-TR" sz="3200" dirty="0">
                <a:latin typeface="Arial Narrow" panose="020B0606020202030204" pitchFamily="34" charset="0"/>
              </a:rPr>
              <a:t> </a:t>
            </a:r>
          </a:p>
        </p:txBody>
      </p:sp>
    </p:spTree>
    <p:extLst>
      <p:ext uri="{BB962C8B-B14F-4D97-AF65-F5344CB8AC3E}">
        <p14:creationId xmlns:p14="http://schemas.microsoft.com/office/powerpoint/2010/main" val="36278200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Gevşeme Çalışmaları…</a:t>
            </a:r>
          </a:p>
        </p:txBody>
      </p:sp>
      <p:sp>
        <p:nvSpPr>
          <p:cNvPr id="3" name="Metin kutusu 2"/>
          <p:cNvSpPr txBox="1"/>
          <p:nvPr/>
        </p:nvSpPr>
        <p:spPr>
          <a:xfrm>
            <a:off x="216481" y="1792851"/>
            <a:ext cx="11726014" cy="3046988"/>
          </a:xfrm>
          <a:prstGeom prst="rect">
            <a:avLst/>
          </a:prstGeom>
          <a:noFill/>
        </p:spPr>
        <p:txBody>
          <a:bodyPr wrap="square" rtlCol="0">
            <a:spAutoFit/>
          </a:bodyPr>
          <a:lstStyle/>
          <a:p>
            <a:pPr lvl="1" indent="-457200" algn="just">
              <a:buFont typeface="Wingdings" panose="05000000000000000000" pitchFamily="2" charset="2"/>
              <a:buChar char="q"/>
            </a:pPr>
            <a:r>
              <a:rPr lang="tr-TR" sz="3200" dirty="0">
                <a:latin typeface="Arial Narrow" panose="020B0606020202030204" pitchFamily="34" charset="0"/>
              </a:rPr>
              <a:t>Gevşeme çalışmalarının ilk basamağı nefesimizi kontrol altına almaktır. </a:t>
            </a:r>
          </a:p>
          <a:p>
            <a:pPr marL="0" lvl="1" algn="just"/>
            <a:endParaRPr lang="tr-TR" sz="3200" dirty="0">
              <a:latin typeface="Arial Narrow" panose="020B0606020202030204" pitchFamily="34" charset="0"/>
            </a:endParaRPr>
          </a:p>
          <a:p>
            <a:pPr lvl="1" indent="-457200" algn="just">
              <a:buFont typeface="Wingdings" panose="05000000000000000000" pitchFamily="2" charset="2"/>
              <a:buChar char="q"/>
            </a:pPr>
            <a:r>
              <a:rPr lang="tr-TR" sz="3200" dirty="0">
                <a:latin typeface="Arial Narrow" panose="020B0606020202030204" pitchFamily="34" charset="0"/>
              </a:rPr>
              <a:t>Nefes almayı, vermeyi ve tutmayı bir düzen içinde öğrenmek, gevşeme çalışmaları için çok önemlidir. Vücudun tamamen gevşemesi, ancak düzenli bir nefes pratiğinden sonra mümkün olur. Bu yüzden nefes egzersizlerine mutlaka ve aksatmadan yapmalısınız.</a:t>
            </a:r>
          </a:p>
        </p:txBody>
      </p:sp>
    </p:spTree>
    <p:extLst>
      <p:ext uri="{BB962C8B-B14F-4D97-AF65-F5344CB8AC3E}">
        <p14:creationId xmlns:p14="http://schemas.microsoft.com/office/powerpoint/2010/main" val="14041515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Gevşeme Çalışmaları…</a:t>
            </a:r>
          </a:p>
        </p:txBody>
      </p:sp>
      <p:sp>
        <p:nvSpPr>
          <p:cNvPr id="3" name="Metin kutusu 2"/>
          <p:cNvSpPr txBox="1"/>
          <p:nvPr/>
        </p:nvSpPr>
        <p:spPr>
          <a:xfrm>
            <a:off x="216481" y="1792851"/>
            <a:ext cx="11726014" cy="5016758"/>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Gevşeme Egzersizleri</a:t>
            </a:r>
          </a:p>
          <a:p>
            <a:pPr lvl="1" indent="-457200" algn="just">
              <a:buFont typeface="Wingdings" panose="05000000000000000000" pitchFamily="2" charset="2"/>
              <a:buChar char="q"/>
            </a:pPr>
            <a:r>
              <a:rPr lang="tr-TR" sz="3200" dirty="0">
                <a:latin typeface="Arial Narrow" panose="020B0606020202030204" pitchFamily="34" charset="0"/>
              </a:rPr>
              <a:t>Nefes alma egzersizleri sırasında sakınmanız gereken davranışlar şunlardır. </a:t>
            </a:r>
          </a:p>
          <a:p>
            <a:pPr lvl="1" indent="-457200" algn="just">
              <a:buFont typeface="Wingdings" panose="05000000000000000000" pitchFamily="2" charset="2"/>
              <a:buChar char="q"/>
            </a:pPr>
            <a:r>
              <a:rPr lang="tr-TR" sz="3200" dirty="0">
                <a:solidFill>
                  <a:schemeClr val="accent1">
                    <a:lumMod val="50000"/>
                  </a:schemeClr>
                </a:solidFill>
                <a:latin typeface="Arial Narrow" panose="020B0606020202030204" pitchFamily="34" charset="0"/>
              </a:rPr>
              <a:t>Nefesinizi birden almayın, yani aniden ciğerlerinizi hava ile doldurmayın.</a:t>
            </a:r>
          </a:p>
          <a:p>
            <a:pPr lvl="1" indent="-457200" algn="just">
              <a:buFont typeface="Wingdings" panose="05000000000000000000" pitchFamily="2" charset="2"/>
              <a:buChar char="q"/>
            </a:pPr>
            <a:r>
              <a:rPr lang="tr-TR" sz="3200" dirty="0">
                <a:solidFill>
                  <a:srgbClr val="FFC000"/>
                </a:solidFill>
                <a:latin typeface="Arial Narrow" panose="020B0606020202030204" pitchFamily="34" charset="0"/>
              </a:rPr>
              <a:t>Ağızdan değil burnunuzdan nefes alın.</a:t>
            </a:r>
          </a:p>
          <a:p>
            <a:pPr lvl="1" indent="-457200" algn="just">
              <a:buFont typeface="Wingdings" panose="05000000000000000000" pitchFamily="2" charset="2"/>
              <a:buChar char="q"/>
            </a:pPr>
            <a:r>
              <a:rPr lang="tr-TR" sz="3200" dirty="0">
                <a:latin typeface="Arial Narrow" panose="020B0606020202030204" pitchFamily="34" charset="0"/>
              </a:rPr>
              <a:t>En önemlisi nefes egzersizlerini arka arkaya tekrar etmeyin. Her nefes alışınızın arasına 5-6 kere de normal nefes alış verişinizi koymanız gerekir. Bunu yapmadığınız taktirde kandaki oksijen miktarı artacağından, sizde baş dönmesi yaratabilir.</a:t>
            </a:r>
          </a:p>
          <a:p>
            <a:pPr marL="0" lvl="1" algn="just"/>
            <a:endParaRPr lang="tr-TR" sz="3200" dirty="0">
              <a:latin typeface="Arial Narrow" panose="020B0606020202030204" pitchFamily="34" charset="0"/>
            </a:endParaRPr>
          </a:p>
        </p:txBody>
      </p:sp>
    </p:spTree>
    <p:extLst>
      <p:ext uri="{BB962C8B-B14F-4D97-AF65-F5344CB8AC3E}">
        <p14:creationId xmlns:p14="http://schemas.microsoft.com/office/powerpoint/2010/main" val="19728000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Gevşeme Çalışmaları…</a:t>
            </a:r>
          </a:p>
        </p:txBody>
      </p:sp>
      <p:sp>
        <p:nvSpPr>
          <p:cNvPr id="3" name="Metin kutusu 2"/>
          <p:cNvSpPr txBox="1"/>
          <p:nvPr/>
        </p:nvSpPr>
        <p:spPr>
          <a:xfrm>
            <a:off x="216481" y="1649165"/>
            <a:ext cx="11726014" cy="4739759"/>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Gevşeme Egzersizleri</a:t>
            </a:r>
          </a:p>
          <a:p>
            <a:pPr lvl="1" indent="-457200" algn="just">
              <a:buFont typeface="Wingdings" panose="05000000000000000000" pitchFamily="2" charset="2"/>
              <a:buChar char="q"/>
            </a:pPr>
            <a:r>
              <a:rPr lang="tr-TR" sz="3000" dirty="0">
                <a:latin typeface="Arial Narrow" panose="020B0606020202030204" pitchFamily="34" charset="0"/>
              </a:rPr>
              <a:t>Nefes Egzersizlerinden sonra kasların gevşetilmesine geçilecektir. Bu çalışma vücudumuzdaki kas gruplarının iradi olarak gerilmesini, sonrada gevşetilmesini içerir. Bir kas gergin olduğunda bu gerginlik ne derece yoğunsa kas serbest olduğunda yaşanacak olan gevşeme yanı ölçüde yoğun olacaktır.</a:t>
            </a:r>
          </a:p>
          <a:p>
            <a:pPr lvl="1" indent="-457200" algn="just">
              <a:buFont typeface="Wingdings" panose="05000000000000000000" pitchFamily="2" charset="2"/>
              <a:buChar char="q"/>
            </a:pPr>
            <a:r>
              <a:rPr lang="tr-TR" sz="3000" dirty="0">
                <a:latin typeface="Arial Narrow" panose="020B0606020202030204" pitchFamily="34" charset="0"/>
              </a:rPr>
              <a:t>Uygulama esnasında ayak </a:t>
            </a:r>
            <a:r>
              <a:rPr lang="tr-TR" sz="3000" dirty="0" err="1">
                <a:latin typeface="Arial Narrow" panose="020B0606020202030204" pitchFamily="34" charset="0"/>
              </a:rPr>
              <a:t>ayak</a:t>
            </a:r>
            <a:r>
              <a:rPr lang="tr-TR" sz="3000" dirty="0">
                <a:latin typeface="Arial Narrow" panose="020B0606020202030204" pitchFamily="34" charset="0"/>
              </a:rPr>
              <a:t> üstüne atmak, elleri ve parmakları kavuşturmak, üst üste koymak sakıncalıdır. Elleriniz ve ayaklarınız hafifçe iki yana açık olmalıdır. Alıştırmalar sırasında bedeni sıkan kemer, ayakkabı ve dar elbiseler çıkarılmalıdır. Bu tür giysiler nefes alışımızı, kaslarınızı gevşetmenizi olumsuz yönde etkiler. </a:t>
            </a:r>
          </a:p>
        </p:txBody>
      </p:sp>
    </p:spTree>
    <p:extLst>
      <p:ext uri="{BB962C8B-B14F-4D97-AF65-F5344CB8AC3E}">
        <p14:creationId xmlns:p14="http://schemas.microsoft.com/office/powerpoint/2010/main" val="17543853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Gevşeme Çalışmaları…</a:t>
            </a:r>
          </a:p>
        </p:txBody>
      </p:sp>
      <p:sp>
        <p:nvSpPr>
          <p:cNvPr id="3" name="Metin kutusu 2"/>
          <p:cNvSpPr txBox="1"/>
          <p:nvPr/>
        </p:nvSpPr>
        <p:spPr>
          <a:xfrm>
            <a:off x="216481" y="1649165"/>
            <a:ext cx="11726014" cy="2554545"/>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Gevşeme Egzersizleri</a:t>
            </a:r>
          </a:p>
          <a:p>
            <a:pPr lvl="1" indent="-457200" algn="just">
              <a:buFont typeface="Wingdings" panose="05000000000000000000" pitchFamily="2" charset="2"/>
              <a:buChar char="q"/>
            </a:pPr>
            <a:r>
              <a:rPr lang="tr-TR" sz="3200" dirty="0">
                <a:latin typeface="Arial Narrow" panose="020B0606020202030204" pitchFamily="34" charset="0"/>
              </a:rPr>
              <a:t>Size verilen egzersizleri sırayla yapmanız çok önemlidir. Verilen egzersizi yapmadan bir sonraki egzersize geçmeyin. Acele etmenize gerek yoktur. Egzersizleri mümkünse günde iki kez, bu mümkün olmaz ise mutlaka bir kez uygulamalısınız.</a:t>
            </a:r>
          </a:p>
        </p:txBody>
      </p:sp>
    </p:spTree>
    <p:extLst>
      <p:ext uri="{BB962C8B-B14F-4D97-AF65-F5344CB8AC3E}">
        <p14:creationId xmlns:p14="http://schemas.microsoft.com/office/powerpoint/2010/main" val="28435762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up 16">
            <a:extLst>
              <a:ext uri="{FF2B5EF4-FFF2-40B4-BE49-F238E27FC236}">
                <a16:creationId xmlns:a16="http://schemas.microsoft.com/office/drawing/2014/main" id="{97BAEC2D-802B-4C9C-8D0D-36081EAB135C}"/>
              </a:ext>
            </a:extLst>
          </p:cNvPr>
          <p:cNvGrpSpPr/>
          <p:nvPr/>
        </p:nvGrpSpPr>
        <p:grpSpPr>
          <a:xfrm>
            <a:off x="121920" y="195072"/>
            <a:ext cx="11911584" cy="6534912"/>
            <a:chOff x="121920" y="195072"/>
            <a:chExt cx="11911584" cy="6534912"/>
          </a:xfrm>
        </p:grpSpPr>
        <p:grpSp>
          <p:nvGrpSpPr>
            <p:cNvPr id="15" name="Grup 14">
              <a:extLst>
                <a:ext uri="{FF2B5EF4-FFF2-40B4-BE49-F238E27FC236}">
                  <a16:creationId xmlns:a16="http://schemas.microsoft.com/office/drawing/2014/main" id="{7CE1BC0A-73EA-4137-B768-2C35C5D14113}"/>
                </a:ext>
              </a:extLst>
            </p:cNvPr>
            <p:cNvGrpSpPr/>
            <p:nvPr/>
          </p:nvGrpSpPr>
          <p:grpSpPr>
            <a:xfrm>
              <a:off x="121920" y="195072"/>
              <a:ext cx="11911584" cy="6534912"/>
              <a:chOff x="121920" y="195072"/>
              <a:chExt cx="11911584" cy="6534912"/>
            </a:xfrm>
          </p:grpSpPr>
          <p:pic>
            <p:nvPicPr>
              <p:cNvPr id="10" name="Resim 9">
                <a:extLst>
                  <a:ext uri="{FF2B5EF4-FFF2-40B4-BE49-F238E27FC236}">
                    <a16:creationId xmlns:a16="http://schemas.microsoft.com/office/drawing/2014/main" id="{64019937-7E85-4BAD-B7C4-5D0685CA2CB5}"/>
                  </a:ext>
                </a:extLst>
              </p:cNvPr>
              <p:cNvPicPr>
                <a:picLocks noChangeAspect="1"/>
              </p:cNvPicPr>
              <p:nvPr/>
            </p:nvPicPr>
            <p:blipFill>
              <a:blip r:embed="rId2" cstate="print"/>
              <a:stretch>
                <a:fillRect/>
              </a:stretch>
            </p:blipFill>
            <p:spPr>
              <a:xfrm>
                <a:off x="11402495" y="272784"/>
                <a:ext cx="540000" cy="540000"/>
              </a:xfrm>
              <a:prstGeom prst="ellipse">
                <a:avLst/>
              </a:prstGeom>
              <a:ln>
                <a:noFill/>
              </a:ln>
              <a:effectLst/>
            </p:spPr>
          </p:pic>
          <p:pic>
            <p:nvPicPr>
              <p:cNvPr id="12" name="Resim 11">
                <a:extLst>
                  <a:ext uri="{FF2B5EF4-FFF2-40B4-BE49-F238E27FC236}">
                    <a16:creationId xmlns:a16="http://schemas.microsoft.com/office/drawing/2014/main" id="{39057983-CA9C-468F-8B8C-6A39AE521C3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6699" r="16503" b="11983"/>
              <a:stretch/>
            </p:blipFill>
            <p:spPr>
              <a:xfrm>
                <a:off x="216481" y="272784"/>
                <a:ext cx="546428" cy="540000"/>
              </a:xfrm>
              <a:prstGeom prst="ellipse">
                <a:avLst/>
              </a:prstGeom>
              <a:ln>
                <a:noFill/>
              </a:ln>
              <a:effectLst/>
            </p:spPr>
          </p:pic>
          <p:sp>
            <p:nvSpPr>
              <p:cNvPr id="14" name="Dikdörtgen 13">
                <a:extLst>
                  <a:ext uri="{FF2B5EF4-FFF2-40B4-BE49-F238E27FC236}">
                    <a16:creationId xmlns:a16="http://schemas.microsoft.com/office/drawing/2014/main" id="{B8155D7C-DA2A-4CAB-A9C5-42D264922424}"/>
                  </a:ext>
                </a:extLst>
              </p:cNvPr>
              <p:cNvSpPr/>
              <p:nvPr/>
            </p:nvSpPr>
            <p:spPr>
              <a:xfrm>
                <a:off x="121920" y="195072"/>
                <a:ext cx="11911584" cy="6534912"/>
              </a:xfrm>
              <a:prstGeom prst="rect">
                <a:avLst/>
              </a:prstGeom>
              <a:noFill/>
              <a:ln w="38100">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6" name="Metin kutusu 15">
              <a:extLst>
                <a:ext uri="{FF2B5EF4-FFF2-40B4-BE49-F238E27FC236}">
                  <a16:creationId xmlns:a16="http://schemas.microsoft.com/office/drawing/2014/main" id="{28E27605-9215-400B-BF3B-9465503AAC47}"/>
                </a:ext>
              </a:extLst>
            </p:cNvPr>
            <p:cNvSpPr txBox="1"/>
            <p:nvPr/>
          </p:nvSpPr>
          <p:spPr>
            <a:xfrm>
              <a:off x="131137" y="6426463"/>
              <a:ext cx="11872317" cy="276999"/>
            </a:xfrm>
            <a:prstGeom prst="rect">
              <a:avLst/>
            </a:prstGeom>
            <a:solidFill>
              <a:srgbClr val="00CC99"/>
            </a:solidFill>
            <a:ln>
              <a:noFill/>
            </a:ln>
          </p:spPr>
          <p:txBody>
            <a:bodyPr wrap="square" rtlCol="0">
              <a:spAutoFit/>
            </a:bodyPr>
            <a:lstStyle/>
            <a:p>
              <a:pPr algn="r"/>
              <a:r>
                <a:rPr lang="tr-TR" sz="1200" b="1" i="1" dirty="0">
                  <a:solidFill>
                    <a:srgbClr val="7030A0"/>
                  </a:solidFill>
                </a:rPr>
                <a:t>Öfke ve Öfke Kontrolü </a:t>
              </a:r>
            </a:p>
          </p:txBody>
        </p:sp>
      </p:grpSp>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Gevşeme Çalışmaları…</a:t>
            </a:r>
          </a:p>
        </p:txBody>
      </p:sp>
      <p:sp>
        <p:nvSpPr>
          <p:cNvPr id="3" name="Metin kutusu 2"/>
          <p:cNvSpPr txBox="1"/>
          <p:nvPr/>
        </p:nvSpPr>
        <p:spPr>
          <a:xfrm>
            <a:off x="216481" y="1649165"/>
            <a:ext cx="11726014" cy="3539430"/>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Gevşeme Egzersizleri</a:t>
            </a:r>
          </a:p>
          <a:p>
            <a:pPr lvl="1" indent="-457200" algn="just">
              <a:buFont typeface="Wingdings" panose="05000000000000000000" pitchFamily="2" charset="2"/>
              <a:buChar char="q"/>
            </a:pPr>
            <a:r>
              <a:rPr lang="tr-TR" sz="3200" dirty="0">
                <a:latin typeface="Arial Narrow" panose="020B0606020202030204" pitchFamily="34" charset="0"/>
              </a:rPr>
              <a:t>Gözlerinizi yavaşça kapayın. ........Sağ elinizi göbeğinizin üzerine, sol elinizi de göğsünüzün üzerine koyun. Nefes alıp verirken sol eliniz göğsünüzün inip kalktığını hissetsin. Şu anda ciğerlerinizin üst kısmı ile nefes alıyorsunuz demektir. Şimdi ciğerlerinizin alt kısmını hava ile doldurmaya, karnınızdan solunum yapmaya çalışın. Midenizin üzerindeki sağ eliniz inip kalkmaya başladıysa bunu başarıyorsunuz demektir.</a:t>
            </a:r>
          </a:p>
        </p:txBody>
      </p:sp>
    </p:spTree>
    <p:extLst>
      <p:ext uri="{BB962C8B-B14F-4D97-AF65-F5344CB8AC3E}">
        <p14:creationId xmlns:p14="http://schemas.microsoft.com/office/powerpoint/2010/main" val="31438234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Gevşeme Çalışmaları…</a:t>
            </a:r>
          </a:p>
        </p:txBody>
      </p:sp>
      <p:sp>
        <p:nvSpPr>
          <p:cNvPr id="3" name="Metin kutusu 2"/>
          <p:cNvSpPr txBox="1"/>
          <p:nvPr/>
        </p:nvSpPr>
        <p:spPr>
          <a:xfrm>
            <a:off x="216481" y="1649165"/>
            <a:ext cx="11726014" cy="2554545"/>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Gevşeme Egzersizleri</a:t>
            </a:r>
          </a:p>
          <a:p>
            <a:pPr lvl="1" indent="-457200" algn="just">
              <a:buFont typeface="Wingdings" panose="05000000000000000000" pitchFamily="2" charset="2"/>
              <a:buChar char="q"/>
            </a:pPr>
            <a:r>
              <a:rPr lang="tr-TR" sz="3200" dirty="0">
                <a:latin typeface="Arial Narrow" panose="020B0606020202030204" pitchFamily="34" charset="0"/>
              </a:rPr>
              <a:t>Şimdi düşüncelerinizi tamamen nefes alıp vermeniz üzerinde odaklaştırın. Burnunuzdan havanın girip çıktığını hissedin. Yavaşça derin bir nefes alın, nefesinizi tutun ve nefesinizi verin. Kendinizi zorlamadan, gerilim duymadan oldukça rahat bir şekilde nefes alın.</a:t>
            </a:r>
          </a:p>
        </p:txBody>
      </p:sp>
    </p:spTree>
    <p:extLst>
      <p:ext uri="{BB962C8B-B14F-4D97-AF65-F5344CB8AC3E}">
        <p14:creationId xmlns:p14="http://schemas.microsoft.com/office/powerpoint/2010/main" val="1451603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Nedir</a:t>
            </a:r>
          </a:p>
        </p:txBody>
      </p:sp>
      <p:sp>
        <p:nvSpPr>
          <p:cNvPr id="4" name="Dikdörtgen 3"/>
          <p:cNvSpPr/>
          <p:nvPr/>
        </p:nvSpPr>
        <p:spPr>
          <a:xfrm>
            <a:off x="216481" y="1988796"/>
            <a:ext cx="11726014" cy="2554545"/>
          </a:xfrm>
          <a:prstGeom prst="rect">
            <a:avLst/>
          </a:prstGeom>
        </p:spPr>
        <p:txBody>
          <a:bodyPr/>
          <a:lstStyle/>
          <a:p>
            <a:pPr marL="457200" lvl="0" indent="-457200" rtl="0">
              <a:buFont typeface="Wingdings" panose="05000000000000000000" pitchFamily="2" charset="2"/>
              <a:buChar char="q"/>
            </a:pPr>
            <a:r>
              <a:rPr lang="tr-TR" sz="3200" dirty="0">
                <a:solidFill>
                  <a:schemeClr val="accent1">
                    <a:lumMod val="50000"/>
                  </a:schemeClr>
                </a:solidFill>
                <a:latin typeface="Arial Narrow" panose="020B0606020202030204" pitchFamily="34" charset="0"/>
              </a:rPr>
              <a:t>Günlük yaşam içinde sıklıkla yaşanan bu duygu temelde en az iki kişinin mutsuzluğuna neden olmaktadır.</a:t>
            </a:r>
          </a:p>
          <a:p>
            <a:pPr marL="457200" lvl="0" indent="-457200" rtl="0">
              <a:buFont typeface="Wingdings" panose="05000000000000000000" pitchFamily="2" charset="2"/>
              <a:buChar char="q"/>
            </a:pPr>
            <a:endParaRPr lang="tr-TR" sz="3200" dirty="0">
              <a:solidFill>
                <a:schemeClr val="accent1">
                  <a:lumMod val="50000"/>
                </a:schemeClr>
              </a:solidFill>
              <a:latin typeface="Arial Narrow" panose="020B0606020202030204" pitchFamily="34" charset="0"/>
            </a:endParaRPr>
          </a:p>
          <a:p>
            <a:pPr marL="457200" lvl="0" indent="-457200" rtl="0">
              <a:buFont typeface="Wingdings" panose="05000000000000000000" pitchFamily="2" charset="2"/>
              <a:buChar char="q"/>
            </a:pPr>
            <a:r>
              <a:rPr lang="tr-TR" sz="3200" dirty="0">
                <a:solidFill>
                  <a:schemeClr val="accent1">
                    <a:lumMod val="50000"/>
                  </a:schemeClr>
                </a:solidFill>
                <a:latin typeface="Arial Narrow" panose="020B0606020202030204" pitchFamily="34" charset="0"/>
              </a:rPr>
              <a:t>Burada öfkeyi yaşayan için, öfkenin kontrolü; öfkenin yöneldiği kişi içinse, gelen bu öfkeyle nasıl baş edileceği önemli bir sorundur.</a:t>
            </a:r>
          </a:p>
        </p:txBody>
      </p:sp>
    </p:spTree>
    <p:extLst>
      <p:ext uri="{BB962C8B-B14F-4D97-AF65-F5344CB8AC3E}">
        <p14:creationId xmlns:p14="http://schemas.microsoft.com/office/powerpoint/2010/main" val="38064600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Gevşeme Çalışmaları…</a:t>
            </a:r>
          </a:p>
        </p:txBody>
      </p:sp>
      <p:sp>
        <p:nvSpPr>
          <p:cNvPr id="3" name="Metin kutusu 2"/>
          <p:cNvSpPr txBox="1"/>
          <p:nvPr/>
        </p:nvSpPr>
        <p:spPr>
          <a:xfrm>
            <a:off x="216481" y="1414031"/>
            <a:ext cx="11726014" cy="5016758"/>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Gevşeme Egzersizleri</a:t>
            </a:r>
          </a:p>
          <a:p>
            <a:pPr lvl="1" indent="-457200" algn="just">
              <a:buFont typeface="Wingdings" panose="05000000000000000000" pitchFamily="2" charset="2"/>
              <a:buChar char="q"/>
            </a:pPr>
            <a:r>
              <a:rPr lang="tr-TR" sz="3200" dirty="0">
                <a:latin typeface="Arial Narrow" panose="020B0606020202030204" pitchFamily="34" charset="0"/>
              </a:rPr>
              <a:t>Önce ciğerlerinizin bir balon gibi olduğunu hayal edin. Şimdi sönen bir balonda olduğu gibi yavaşça ve zorlamadan içinizdeki havayı boşaltın.</a:t>
            </a:r>
          </a:p>
          <a:p>
            <a:pPr lvl="1" indent="-457200" algn="just">
              <a:buFont typeface="Wingdings" panose="05000000000000000000" pitchFamily="2" charset="2"/>
              <a:buChar char="q"/>
            </a:pPr>
            <a:r>
              <a:rPr lang="tr-TR" sz="3200" dirty="0">
                <a:latin typeface="Arial Narrow" panose="020B0606020202030204" pitchFamily="34" charset="0"/>
              </a:rPr>
              <a:t>Başlayabilirsiniz... Artık ciğerleriniz boşaldı. Nefes almadan iki saniye bekleyin. Tekrar yavaşça derin derin nefes alın, tutun ve verin, bütün vücudunuzun gevşediğini hissedin... Çok güzel!..</a:t>
            </a:r>
          </a:p>
          <a:p>
            <a:pPr lvl="1" indent="-457200" algn="just">
              <a:buFont typeface="Wingdings" panose="05000000000000000000" pitchFamily="2" charset="2"/>
              <a:buChar char="q"/>
            </a:pPr>
            <a:r>
              <a:rPr lang="tr-TR" sz="3200" dirty="0">
                <a:latin typeface="Arial Narrow" panose="020B0606020202030204" pitchFamily="34" charset="0"/>
              </a:rPr>
              <a:t>Şimdi bu egzersizi tekrar edelim; Derin bir nefes alın... Nefesinizi tutun... Yavaşça verin... Tüm vücudunuz gevşiyor... Sakin, rahat ve huzur dolusunuz... Nefesinizi her verişte, sizi kaplayan gevşeme duygusunu hissedin... Gerilimin yerini alan derin huzuru hissedin ve gözlerinizi açın.</a:t>
            </a:r>
          </a:p>
        </p:txBody>
      </p:sp>
    </p:spTree>
    <p:extLst>
      <p:ext uri="{BB962C8B-B14F-4D97-AF65-F5344CB8AC3E}">
        <p14:creationId xmlns:p14="http://schemas.microsoft.com/office/powerpoint/2010/main" val="4823006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Gevşeme Çalışmaları…</a:t>
            </a:r>
          </a:p>
        </p:txBody>
      </p:sp>
      <p:sp>
        <p:nvSpPr>
          <p:cNvPr id="3" name="Metin kutusu 2"/>
          <p:cNvSpPr txBox="1"/>
          <p:nvPr/>
        </p:nvSpPr>
        <p:spPr>
          <a:xfrm>
            <a:off x="216481" y="1805921"/>
            <a:ext cx="11726014" cy="2554545"/>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Gevşeme Egzersizleri</a:t>
            </a:r>
          </a:p>
          <a:p>
            <a:pPr lvl="1" indent="-457200" algn="just">
              <a:buFont typeface="Wingdings" panose="05000000000000000000" pitchFamily="2" charset="2"/>
              <a:buChar char="q"/>
            </a:pPr>
            <a:r>
              <a:rPr lang="tr-TR" sz="3200" dirty="0">
                <a:latin typeface="Arial Narrow" panose="020B0606020202030204" pitchFamily="34" charset="0"/>
              </a:rPr>
              <a:t>Kaslarımızı gevşetme çalışmasına geçelim. En rahat olduğunuz şekli alın, oturun veya sırt üstü yatın. Başlangıçta bu çalışmayı sırt üstü yatar durumda yapmanız sizin için daha kolay olacaktır. Yatar durumdayken kollarınızın iki yanda olmasına dikkat edin. Bacak </a:t>
            </a:r>
            <a:r>
              <a:rPr lang="tr-TR" sz="3200" dirty="0" err="1">
                <a:latin typeface="Arial Narrow" panose="020B0606020202030204" pitchFamily="34" charset="0"/>
              </a:rPr>
              <a:t>bacak</a:t>
            </a:r>
            <a:r>
              <a:rPr lang="tr-TR" sz="3200" dirty="0">
                <a:latin typeface="Arial Narrow" panose="020B0606020202030204" pitchFamily="34" charset="0"/>
              </a:rPr>
              <a:t> üstüne atmayın.</a:t>
            </a:r>
          </a:p>
        </p:txBody>
      </p:sp>
    </p:spTree>
    <p:extLst>
      <p:ext uri="{BB962C8B-B14F-4D97-AF65-F5344CB8AC3E}">
        <p14:creationId xmlns:p14="http://schemas.microsoft.com/office/powerpoint/2010/main" val="232568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Gevşeme Çalışmaları…</a:t>
            </a:r>
          </a:p>
        </p:txBody>
      </p:sp>
      <p:sp>
        <p:nvSpPr>
          <p:cNvPr id="3" name="Metin kutusu 2"/>
          <p:cNvSpPr txBox="1"/>
          <p:nvPr/>
        </p:nvSpPr>
        <p:spPr>
          <a:xfrm>
            <a:off x="216481" y="1649165"/>
            <a:ext cx="11726014" cy="4739759"/>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Gevşeme Egzersizleri</a:t>
            </a:r>
          </a:p>
          <a:p>
            <a:pPr lvl="1" indent="-457200" algn="just">
              <a:buFont typeface="Wingdings" panose="05000000000000000000" pitchFamily="2" charset="2"/>
              <a:buChar char="q"/>
            </a:pPr>
            <a:r>
              <a:rPr lang="tr-TR" sz="3000" dirty="0">
                <a:latin typeface="Arial Narrow" panose="020B0606020202030204" pitchFamily="34" charset="0"/>
              </a:rPr>
              <a:t>Gözlerinizi kapatın... Daha önce öğrendiğiniz gibi derin bir nefes alın, nefesinizi tutun ve verin... İki yumruğunuzu da sıkın... İyice sıkın... Yumruklarınızın ve ellerinizin gerginliğini hissedin... Şimdi gevşetin... Bu gerginliğin yavaş yavaş ortadan kalktığını hissedin... Çok iyi... Ellerinizin ne kadar gevşediğini hissedin... Yavaşça derin bir nefes... Nefesinizi tutun  ve bırakın.</a:t>
            </a:r>
          </a:p>
          <a:p>
            <a:pPr lvl="1" indent="-457200" algn="just">
              <a:buFont typeface="Wingdings" panose="05000000000000000000" pitchFamily="2" charset="2"/>
              <a:buChar char="q"/>
            </a:pPr>
            <a:r>
              <a:rPr lang="tr-TR" sz="3000" dirty="0">
                <a:latin typeface="Arial Narrow" panose="020B0606020202030204" pitchFamily="34" charset="0"/>
              </a:rPr>
              <a:t>Şimdi kollarınızı ve yumruklarınızı birlikte sıkacaksınız. Başlayın ve iyice sıkın... Ellerinizdeki ve kollarınızdaki gerginliği hissedin... Serbest bırakın... Tamamen gevşek bırakın... ne kadar gevşediğinizi hissedin... Çok iyi... !  Yavaşça derin bir nefes alın, nefesinizi tutun ve bırakın.</a:t>
            </a:r>
          </a:p>
        </p:txBody>
      </p:sp>
    </p:spTree>
    <p:extLst>
      <p:ext uri="{BB962C8B-B14F-4D97-AF65-F5344CB8AC3E}">
        <p14:creationId xmlns:p14="http://schemas.microsoft.com/office/powerpoint/2010/main" val="11676178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Gevşeme Çalışmaları…</a:t>
            </a:r>
          </a:p>
        </p:txBody>
      </p:sp>
      <p:sp>
        <p:nvSpPr>
          <p:cNvPr id="3" name="Metin kutusu 2"/>
          <p:cNvSpPr txBox="1"/>
          <p:nvPr/>
        </p:nvSpPr>
        <p:spPr>
          <a:xfrm>
            <a:off x="216481" y="1649165"/>
            <a:ext cx="11726014" cy="4031873"/>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Gevşeme Egzersizleri</a:t>
            </a:r>
          </a:p>
          <a:p>
            <a:pPr lvl="1" indent="-457200" algn="just">
              <a:buFont typeface="Wingdings" panose="05000000000000000000" pitchFamily="2" charset="2"/>
              <a:buChar char="q"/>
            </a:pPr>
            <a:r>
              <a:rPr lang="tr-TR" sz="3200" dirty="0">
                <a:latin typeface="Arial Narrow" panose="020B0606020202030204" pitchFamily="34" charset="0"/>
              </a:rPr>
              <a:t>Sağ omzunuzu kulağınıza doğru kaldırmaya çalışın, iyice kaldırın... Şimdi gerginliği hissedeceksiniz. Yavaş yavaş serbest bırakın... Tamamen gevşemesini sağlayın... Omzunuzdaki gevşemeyi hissedin... Şimdi sol omzumuza aynı şeyi yapacağız. Sol omzunuzu kulağınıza doğru kaldırmaya çalışın... İyice kaldırın gerginliği hissedin... Yavaş yavaş serbest bırakın, gevşemesini sağlayın... Omzunuzdaki gevşemeyi hissedin... Yavaşça derin bir nefes alın, nefesinizi tutun ve bırakın.</a:t>
            </a:r>
          </a:p>
        </p:txBody>
      </p:sp>
    </p:spTree>
    <p:extLst>
      <p:ext uri="{BB962C8B-B14F-4D97-AF65-F5344CB8AC3E}">
        <p14:creationId xmlns:p14="http://schemas.microsoft.com/office/powerpoint/2010/main" val="8051271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Gevşeme Çalışmaları…</a:t>
            </a:r>
          </a:p>
        </p:txBody>
      </p:sp>
      <p:sp>
        <p:nvSpPr>
          <p:cNvPr id="3" name="Metin kutusu 2"/>
          <p:cNvSpPr txBox="1"/>
          <p:nvPr/>
        </p:nvSpPr>
        <p:spPr>
          <a:xfrm>
            <a:off x="216481" y="1649165"/>
            <a:ext cx="11726014" cy="4031873"/>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Gevşeme Egzersizleri</a:t>
            </a:r>
          </a:p>
          <a:p>
            <a:pPr lvl="1" indent="-457200" algn="just">
              <a:buFont typeface="Wingdings" panose="05000000000000000000" pitchFamily="2" charset="2"/>
              <a:buChar char="q"/>
            </a:pPr>
            <a:r>
              <a:rPr lang="tr-TR" sz="3200" dirty="0">
                <a:latin typeface="Arial Narrow" panose="020B0606020202030204" pitchFamily="34" charset="0"/>
              </a:rPr>
              <a:t>Sağ ayağınızdaki kasları germeye çalışın, ayak parmaklarınızı iyice kıvırın ve bu gerginliği hissedin... İyice hissedin... Yavaş yavaş bırakın. Tamamen gevşemesini sağlayın... Bütün gerginliğin akıp gitmesini sağlayın. Şimdi de sol ayağınızdaki kasları germeye çalışın. Sol ayağınızın parmaklarını iyice kıvırın ve bu gerginliği hissedin. İyice gerin... Yavaş yavaş bırakın, tamamen gevşemesini sağlayın... Çok iyi...! Yavaşça derin bir nefes alın, nefesinizi tutun ve bırakın.</a:t>
            </a:r>
          </a:p>
        </p:txBody>
      </p:sp>
    </p:spTree>
    <p:extLst>
      <p:ext uri="{BB962C8B-B14F-4D97-AF65-F5344CB8AC3E}">
        <p14:creationId xmlns:p14="http://schemas.microsoft.com/office/powerpoint/2010/main" val="1354853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Gevşeme Çalışmaları…</a:t>
            </a:r>
          </a:p>
        </p:txBody>
      </p:sp>
      <p:sp>
        <p:nvSpPr>
          <p:cNvPr id="3" name="Metin kutusu 2"/>
          <p:cNvSpPr txBox="1"/>
          <p:nvPr/>
        </p:nvSpPr>
        <p:spPr>
          <a:xfrm>
            <a:off x="216481" y="1649165"/>
            <a:ext cx="11726014" cy="3539430"/>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Gevşeme Egzersizleri</a:t>
            </a:r>
          </a:p>
          <a:p>
            <a:pPr lvl="1" indent="-457200" algn="just">
              <a:buFont typeface="Wingdings" panose="05000000000000000000" pitchFamily="2" charset="2"/>
              <a:buChar char="q"/>
            </a:pPr>
            <a:r>
              <a:rPr lang="tr-TR" sz="3200" dirty="0">
                <a:latin typeface="Arial Narrow" panose="020B0606020202030204" pitchFamily="34" charset="0"/>
              </a:rPr>
              <a:t>Şimdi aynı şeyi kalçalar ve bacaklarla yapacağız.... Sol bacağınızı ve kalçanızı gerin... İyice gerin..... bu gerginliği hissedin..... Bırakın şimdi... yavaşça gevşetin, gevşemeyi hissedin... Sol bacağınızı ve kalçanızı gerin.. İyice gerin.. Bu gerginliği hissedin... Şimdi bırakın... Yavaşça gevşetin ve gevşemeyi hissedin.. Bütün gerginlik vücudunuzda akıp gidiyor. Yavaşça derin bir nefes alın, nefesinizi tutun ve bırakın.</a:t>
            </a:r>
          </a:p>
        </p:txBody>
      </p:sp>
    </p:spTree>
    <p:extLst>
      <p:ext uri="{BB962C8B-B14F-4D97-AF65-F5344CB8AC3E}">
        <p14:creationId xmlns:p14="http://schemas.microsoft.com/office/powerpoint/2010/main" val="21257399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Gevşeme Çalışmaları…</a:t>
            </a:r>
          </a:p>
        </p:txBody>
      </p:sp>
      <p:sp>
        <p:nvSpPr>
          <p:cNvPr id="3" name="Metin kutusu 2"/>
          <p:cNvSpPr txBox="1"/>
          <p:nvPr/>
        </p:nvSpPr>
        <p:spPr>
          <a:xfrm>
            <a:off x="216481" y="1649165"/>
            <a:ext cx="11726014" cy="4524315"/>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Gevşeme Egzersizleri</a:t>
            </a:r>
          </a:p>
          <a:p>
            <a:pPr lvl="1" indent="-457200" algn="just">
              <a:buFont typeface="Wingdings" panose="05000000000000000000" pitchFamily="2" charset="2"/>
              <a:buChar char="q"/>
            </a:pPr>
            <a:r>
              <a:rPr lang="tr-TR" sz="3200" dirty="0">
                <a:latin typeface="Arial Narrow" panose="020B0606020202030204" pitchFamily="34" charset="0"/>
              </a:rPr>
              <a:t>Şimdi yumruklarınızı, kollarınızı omuzlarınızı ayaklarınızı ve bacaklarınızı hep birlikte ve aynı anda gereceksiniz. Yumruklarınızı sıkın. Kollarınızı omuzlarınızı gerin. Ayak parmaklarınızı, bacaklarınızı iyice gerin. Daha  kuvvetli gerin... Öylece tutun.. Şimdi bırakın... Tamamen bırakın.. İyice gevşetin... Tüm vücudumuzu tatlı bir gevşeme kaplıyor... Şimdi karın kaslarınızı  kasın, iyice kasın, karnınızdaki gerginliği iyice gerginliği hissedin. Serbest bırakın, tamamen gevşetin. Karın kaslarınızın tamamen gevşediğini hissedin. Karnınızın giderek yumuşadığını hissedin.. Çok iyi!..</a:t>
            </a:r>
          </a:p>
        </p:txBody>
      </p:sp>
    </p:spTree>
    <p:extLst>
      <p:ext uri="{BB962C8B-B14F-4D97-AF65-F5344CB8AC3E}">
        <p14:creationId xmlns:p14="http://schemas.microsoft.com/office/powerpoint/2010/main" val="6101758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up 16">
            <a:extLst>
              <a:ext uri="{FF2B5EF4-FFF2-40B4-BE49-F238E27FC236}">
                <a16:creationId xmlns:a16="http://schemas.microsoft.com/office/drawing/2014/main" id="{97BAEC2D-802B-4C9C-8D0D-36081EAB135C}"/>
              </a:ext>
            </a:extLst>
          </p:cNvPr>
          <p:cNvGrpSpPr/>
          <p:nvPr/>
        </p:nvGrpSpPr>
        <p:grpSpPr>
          <a:xfrm>
            <a:off x="121920" y="195072"/>
            <a:ext cx="11911584" cy="6534912"/>
            <a:chOff x="121920" y="195072"/>
            <a:chExt cx="11911584" cy="6534912"/>
          </a:xfrm>
        </p:grpSpPr>
        <p:sp>
          <p:nvSpPr>
            <p:cNvPr id="14" name="Dikdörtgen 13">
              <a:extLst>
                <a:ext uri="{FF2B5EF4-FFF2-40B4-BE49-F238E27FC236}">
                  <a16:creationId xmlns:a16="http://schemas.microsoft.com/office/drawing/2014/main" id="{B8155D7C-DA2A-4CAB-A9C5-42D264922424}"/>
                </a:ext>
              </a:extLst>
            </p:cNvPr>
            <p:cNvSpPr/>
            <p:nvPr/>
          </p:nvSpPr>
          <p:spPr>
            <a:xfrm>
              <a:off x="121920" y="195072"/>
              <a:ext cx="11911584" cy="6534912"/>
            </a:xfrm>
            <a:prstGeom prst="rect">
              <a:avLst/>
            </a:prstGeom>
            <a:noFill/>
            <a:ln w="38100">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Metin kutusu 15">
              <a:extLst>
                <a:ext uri="{FF2B5EF4-FFF2-40B4-BE49-F238E27FC236}">
                  <a16:creationId xmlns:a16="http://schemas.microsoft.com/office/drawing/2014/main" id="{28E27605-9215-400B-BF3B-9465503AAC47}"/>
                </a:ext>
              </a:extLst>
            </p:cNvPr>
            <p:cNvSpPr txBox="1"/>
            <p:nvPr/>
          </p:nvSpPr>
          <p:spPr>
            <a:xfrm>
              <a:off x="131137" y="6426463"/>
              <a:ext cx="11872317" cy="276999"/>
            </a:xfrm>
            <a:prstGeom prst="rect">
              <a:avLst/>
            </a:prstGeom>
            <a:solidFill>
              <a:srgbClr val="00CC99"/>
            </a:solidFill>
            <a:ln>
              <a:noFill/>
            </a:ln>
          </p:spPr>
          <p:txBody>
            <a:bodyPr wrap="square" rtlCol="0">
              <a:spAutoFit/>
            </a:bodyPr>
            <a:lstStyle/>
            <a:p>
              <a:pPr algn="r"/>
              <a:r>
                <a:rPr lang="tr-TR" sz="1200" b="1" i="1" dirty="0">
                  <a:solidFill>
                    <a:srgbClr val="7030A0"/>
                  </a:solidFill>
                </a:rPr>
                <a:t>Öfke ve Öfke Kontrolü </a:t>
              </a:r>
            </a:p>
          </p:txBody>
        </p:sp>
      </p:grpSp>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Gevşeme Çalışmaları…</a:t>
            </a:r>
          </a:p>
        </p:txBody>
      </p:sp>
      <p:sp>
        <p:nvSpPr>
          <p:cNvPr id="3" name="Metin kutusu 2"/>
          <p:cNvSpPr txBox="1"/>
          <p:nvPr/>
        </p:nvSpPr>
        <p:spPr>
          <a:xfrm>
            <a:off x="216481" y="1649165"/>
            <a:ext cx="11726014" cy="4524315"/>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Gevşeme Egzersizleri</a:t>
            </a:r>
          </a:p>
          <a:p>
            <a:pPr lvl="1" indent="-457200" algn="just">
              <a:buFont typeface="Wingdings" panose="05000000000000000000" pitchFamily="2" charset="2"/>
              <a:buChar char="q"/>
            </a:pPr>
            <a:r>
              <a:rPr lang="tr-TR" sz="3200" dirty="0">
                <a:latin typeface="Arial Narrow" panose="020B0606020202030204" pitchFamily="34" charset="0"/>
              </a:rPr>
              <a:t>Yavaşça derin bir nefes alın. Nefesinizi tutun ve bırakın. Başınızı çeneniz göğsünüze değecek şekilde öne doğru bükün. Boynunuzdaki gerilimi hissedin. Yavaşça serbest bırakın. Gevşetin gevşemeyi hissedin.</a:t>
            </a:r>
          </a:p>
          <a:p>
            <a:pPr lvl="1" indent="-457200" algn="just">
              <a:buFont typeface="Wingdings" panose="05000000000000000000" pitchFamily="2" charset="2"/>
              <a:buChar char="q"/>
            </a:pPr>
            <a:r>
              <a:rPr lang="tr-TR" sz="3200" dirty="0">
                <a:latin typeface="Arial Narrow" panose="020B0606020202030204" pitchFamily="34" charset="0"/>
              </a:rPr>
              <a:t>Dudaklarınızı olabildiğince sıkın. Daha kuvvetli gerginliği hissedin. Tamamen gevşetin. Bu gevşemeyi hissedin. Dişlerinizi iyice sıkın.. Daha kuvvetli ... Gerginliği hissedin.. Şimdi bırakın. Tamamen gevşetin.. çene kaslarınızda gevşiyor... Çok iyi.. Derin bir nefes alın.. Nefesinizi tutun ve bırakın...</a:t>
            </a:r>
          </a:p>
        </p:txBody>
      </p:sp>
    </p:spTree>
    <p:extLst>
      <p:ext uri="{BB962C8B-B14F-4D97-AF65-F5344CB8AC3E}">
        <p14:creationId xmlns:p14="http://schemas.microsoft.com/office/powerpoint/2010/main" val="9345049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Gevşeme Çalışmaları…</a:t>
            </a:r>
          </a:p>
        </p:txBody>
      </p:sp>
      <p:sp>
        <p:nvSpPr>
          <p:cNvPr id="3" name="Metin kutusu 2"/>
          <p:cNvSpPr txBox="1"/>
          <p:nvPr/>
        </p:nvSpPr>
        <p:spPr>
          <a:xfrm>
            <a:off x="216481" y="1649165"/>
            <a:ext cx="11726014" cy="4031873"/>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Gevşeme Egzersizleri</a:t>
            </a:r>
          </a:p>
          <a:p>
            <a:pPr lvl="1" indent="-457200" algn="just">
              <a:buFont typeface="Wingdings" panose="05000000000000000000" pitchFamily="2" charset="2"/>
              <a:buChar char="q"/>
            </a:pPr>
            <a:r>
              <a:rPr lang="tr-TR" sz="3200" dirty="0">
                <a:latin typeface="Arial Narrow" panose="020B0606020202030204" pitchFamily="34" charset="0"/>
              </a:rPr>
              <a:t>Şimdi alın kaslarınıza doğru ilerleyin. Bir şeye canınız sıkılmış gibi alnınızı iyice kırıştırın.... Alnınızdaki gerginliği hissedin .... Şimdi bırakın... Tamamen gevşetin... Güzel.. Sizi saran gevşemeyi, rahatlamayı hissedin.</a:t>
            </a:r>
          </a:p>
          <a:p>
            <a:pPr lvl="1" indent="-457200" algn="just">
              <a:buFont typeface="Wingdings" panose="05000000000000000000" pitchFamily="2" charset="2"/>
              <a:buChar char="q"/>
            </a:pPr>
            <a:r>
              <a:rPr lang="tr-TR" sz="3200" dirty="0">
                <a:latin typeface="Arial Narrow" panose="020B0606020202030204" pitchFamily="34" charset="0"/>
              </a:rPr>
              <a:t>Gözlerinizi sıkı sıkı kapatın... İyice sıkın... Gözlerinizin etrafındaki gerilimi hissedin .. Şimdi gözlerinizi gevşetin. Tamamen bırakın ..  Çok iyi... Yavaşça derin bir nefes alın. Yavaşça derin bir nefes alın, nefesinizi tutun ve bırakın.</a:t>
            </a:r>
          </a:p>
        </p:txBody>
      </p:sp>
    </p:spTree>
    <p:extLst>
      <p:ext uri="{BB962C8B-B14F-4D97-AF65-F5344CB8AC3E}">
        <p14:creationId xmlns:p14="http://schemas.microsoft.com/office/powerpoint/2010/main" val="7705338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up 16">
            <a:extLst>
              <a:ext uri="{FF2B5EF4-FFF2-40B4-BE49-F238E27FC236}">
                <a16:creationId xmlns:a16="http://schemas.microsoft.com/office/drawing/2014/main" id="{97BAEC2D-802B-4C9C-8D0D-36081EAB135C}"/>
              </a:ext>
            </a:extLst>
          </p:cNvPr>
          <p:cNvGrpSpPr/>
          <p:nvPr/>
        </p:nvGrpSpPr>
        <p:grpSpPr>
          <a:xfrm>
            <a:off x="121920" y="195072"/>
            <a:ext cx="11911584" cy="6534912"/>
            <a:chOff x="121920" y="195072"/>
            <a:chExt cx="11911584" cy="6534912"/>
          </a:xfrm>
        </p:grpSpPr>
        <p:grpSp>
          <p:nvGrpSpPr>
            <p:cNvPr id="15" name="Grup 14">
              <a:extLst>
                <a:ext uri="{FF2B5EF4-FFF2-40B4-BE49-F238E27FC236}">
                  <a16:creationId xmlns:a16="http://schemas.microsoft.com/office/drawing/2014/main" id="{7CE1BC0A-73EA-4137-B768-2C35C5D14113}"/>
                </a:ext>
              </a:extLst>
            </p:cNvPr>
            <p:cNvGrpSpPr/>
            <p:nvPr/>
          </p:nvGrpSpPr>
          <p:grpSpPr>
            <a:xfrm>
              <a:off x="121920" y="195072"/>
              <a:ext cx="11911584" cy="6534912"/>
              <a:chOff x="121920" y="195072"/>
              <a:chExt cx="11911584" cy="6534912"/>
            </a:xfrm>
          </p:grpSpPr>
          <p:sp>
            <p:nvSpPr>
              <p:cNvPr id="13" name="Metin kutusu 12">
                <a:extLst>
                  <a:ext uri="{FF2B5EF4-FFF2-40B4-BE49-F238E27FC236}">
                    <a16:creationId xmlns:a16="http://schemas.microsoft.com/office/drawing/2014/main" id="{DFE57526-7961-4F0C-A985-483FEFD5914F}"/>
                  </a:ext>
                </a:extLst>
              </p:cNvPr>
              <p:cNvSpPr txBox="1"/>
              <p:nvPr/>
            </p:nvSpPr>
            <p:spPr>
              <a:xfrm>
                <a:off x="131137" y="203039"/>
                <a:ext cx="11872317" cy="523220"/>
              </a:xfrm>
              <a:prstGeom prst="rect">
                <a:avLst/>
              </a:prstGeom>
              <a:solidFill>
                <a:srgbClr val="00CC99"/>
              </a:solidFill>
              <a:ln>
                <a:solidFill>
                  <a:srgbClr val="008080"/>
                </a:solidFill>
              </a:ln>
            </p:spPr>
            <p:txBody>
              <a:bodyPr wrap="square" rtlCol="0">
                <a:spAutoFit/>
              </a:bodyPr>
              <a:lstStyle/>
              <a:p>
                <a:pPr algn="ctr"/>
                <a:endParaRPr lang="tr-TR" sz="2000" b="1" dirty="0">
                  <a:solidFill>
                    <a:srgbClr val="7030A0"/>
                  </a:solidFill>
                  <a:latin typeface="Arial" panose="020B0604020202020204" pitchFamily="34" charset="0"/>
                  <a:cs typeface="Arial" panose="020B0604020202020204" pitchFamily="34" charset="0"/>
                </a:endParaRPr>
              </a:p>
              <a:p>
                <a:pPr algn="ctr"/>
                <a:r>
                  <a:rPr lang="tr-TR" sz="800" dirty="0">
                    <a:solidFill>
                      <a:srgbClr val="7030A0"/>
                    </a:solidFill>
                  </a:rPr>
                  <a:t> </a:t>
                </a:r>
                <a:endParaRPr lang="tr-TR" dirty="0">
                  <a:solidFill>
                    <a:srgbClr val="7030A0"/>
                  </a:solidFill>
                </a:endParaRPr>
              </a:p>
            </p:txBody>
          </p:sp>
          <p:pic>
            <p:nvPicPr>
              <p:cNvPr id="10" name="Resim 9">
                <a:extLst>
                  <a:ext uri="{FF2B5EF4-FFF2-40B4-BE49-F238E27FC236}">
                    <a16:creationId xmlns:a16="http://schemas.microsoft.com/office/drawing/2014/main" id="{64019937-7E85-4BAD-B7C4-5D0685CA2CB5}"/>
                  </a:ext>
                </a:extLst>
              </p:cNvPr>
              <p:cNvPicPr>
                <a:picLocks noChangeAspect="1"/>
              </p:cNvPicPr>
              <p:nvPr/>
            </p:nvPicPr>
            <p:blipFill>
              <a:blip r:embed="rId2" cstate="print"/>
              <a:stretch>
                <a:fillRect/>
              </a:stretch>
            </p:blipFill>
            <p:spPr>
              <a:xfrm>
                <a:off x="11402495" y="272784"/>
                <a:ext cx="540000" cy="540000"/>
              </a:xfrm>
              <a:prstGeom prst="ellipse">
                <a:avLst/>
              </a:prstGeom>
              <a:ln>
                <a:noFill/>
              </a:ln>
              <a:effectLst/>
            </p:spPr>
          </p:pic>
          <p:pic>
            <p:nvPicPr>
              <p:cNvPr id="12" name="Resim 11">
                <a:extLst>
                  <a:ext uri="{FF2B5EF4-FFF2-40B4-BE49-F238E27FC236}">
                    <a16:creationId xmlns:a16="http://schemas.microsoft.com/office/drawing/2014/main" id="{39057983-CA9C-468F-8B8C-6A39AE521C3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6699" r="16503" b="11983"/>
              <a:stretch/>
            </p:blipFill>
            <p:spPr>
              <a:xfrm>
                <a:off x="216481" y="272784"/>
                <a:ext cx="546428" cy="540000"/>
              </a:xfrm>
              <a:prstGeom prst="ellipse">
                <a:avLst/>
              </a:prstGeom>
              <a:ln>
                <a:noFill/>
              </a:ln>
              <a:effectLst/>
            </p:spPr>
          </p:pic>
          <p:sp>
            <p:nvSpPr>
              <p:cNvPr id="14" name="Dikdörtgen 13">
                <a:extLst>
                  <a:ext uri="{FF2B5EF4-FFF2-40B4-BE49-F238E27FC236}">
                    <a16:creationId xmlns:a16="http://schemas.microsoft.com/office/drawing/2014/main" id="{B8155D7C-DA2A-4CAB-A9C5-42D264922424}"/>
                  </a:ext>
                </a:extLst>
              </p:cNvPr>
              <p:cNvSpPr/>
              <p:nvPr/>
            </p:nvSpPr>
            <p:spPr>
              <a:xfrm>
                <a:off x="121920" y="195072"/>
                <a:ext cx="11911584" cy="6534912"/>
              </a:xfrm>
              <a:prstGeom prst="rect">
                <a:avLst/>
              </a:prstGeom>
              <a:noFill/>
              <a:ln w="38100">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6" name="Metin kutusu 15">
              <a:extLst>
                <a:ext uri="{FF2B5EF4-FFF2-40B4-BE49-F238E27FC236}">
                  <a16:creationId xmlns:a16="http://schemas.microsoft.com/office/drawing/2014/main" id="{28E27605-9215-400B-BF3B-9465503AAC47}"/>
                </a:ext>
              </a:extLst>
            </p:cNvPr>
            <p:cNvSpPr txBox="1"/>
            <p:nvPr/>
          </p:nvSpPr>
          <p:spPr>
            <a:xfrm>
              <a:off x="131137" y="6426463"/>
              <a:ext cx="11872317" cy="276999"/>
            </a:xfrm>
            <a:prstGeom prst="rect">
              <a:avLst/>
            </a:prstGeom>
            <a:solidFill>
              <a:srgbClr val="00CC99"/>
            </a:solidFill>
            <a:ln>
              <a:noFill/>
            </a:ln>
          </p:spPr>
          <p:txBody>
            <a:bodyPr wrap="square" rtlCol="0">
              <a:spAutoFit/>
            </a:bodyPr>
            <a:lstStyle/>
            <a:p>
              <a:pPr algn="r"/>
              <a:r>
                <a:rPr lang="tr-TR" sz="1200" b="1" i="1" dirty="0">
                  <a:solidFill>
                    <a:srgbClr val="7030A0"/>
                  </a:solidFill>
                </a:rPr>
                <a:t>Öfke ve Öfke Kontrolü </a:t>
              </a:r>
            </a:p>
          </p:txBody>
        </p:sp>
      </p:grpSp>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Gevşeme Çalışmaları…</a:t>
            </a:r>
          </a:p>
        </p:txBody>
      </p:sp>
      <p:sp>
        <p:nvSpPr>
          <p:cNvPr id="3" name="Metin kutusu 2"/>
          <p:cNvSpPr txBox="1"/>
          <p:nvPr/>
        </p:nvSpPr>
        <p:spPr>
          <a:xfrm>
            <a:off x="216481" y="1400968"/>
            <a:ext cx="11726014" cy="5016758"/>
          </a:xfrm>
          <a:prstGeom prst="rect">
            <a:avLst/>
          </a:prstGeom>
          <a:noFill/>
        </p:spPr>
        <p:txBody>
          <a:bodyPr wrap="square" rtlCol="0">
            <a:spAutoFit/>
          </a:bodyPr>
          <a:lstStyle/>
          <a:p>
            <a:pPr marL="0" lvl="1" algn="just"/>
            <a:r>
              <a:rPr lang="tr-TR" sz="3200" b="1" dirty="0">
                <a:solidFill>
                  <a:srgbClr val="C00000"/>
                </a:solidFill>
                <a:latin typeface="Arial Narrow" panose="020B0606020202030204" pitchFamily="34" charset="0"/>
              </a:rPr>
              <a:t>Gevşeme Egzersizleri</a:t>
            </a:r>
          </a:p>
          <a:p>
            <a:pPr lvl="1" indent="-457200" algn="just">
              <a:buFont typeface="Wingdings" panose="05000000000000000000" pitchFamily="2" charset="2"/>
              <a:buChar char="q"/>
            </a:pPr>
            <a:r>
              <a:rPr lang="tr-TR" sz="3200" dirty="0">
                <a:latin typeface="Arial Narrow" panose="020B0606020202030204" pitchFamily="34" charset="0"/>
              </a:rPr>
              <a:t>Şimdi son kez tüm vücudunuzu gereceksiniz. Kollarınızı, bacaklarınızı, ayaklarınızı, dudaklarınızı, alnınızı hep birlikte gereceksiniz. Tüm vücudunuz gerilmeli .. Başlayın ..  İyice gerilin .. Tüm vücudunuz gerilsin. Şimdi yavaşça bırakın. Tüm vücudunuzu gevşetin. İyice gevşetin .. Çok iyi. Yavaşça derin bir nefes alın, nefesinizi tutun ve bırakın.</a:t>
            </a:r>
          </a:p>
          <a:p>
            <a:pPr lvl="1" indent="-457200" algn="just">
              <a:buFont typeface="Wingdings" panose="05000000000000000000" pitchFamily="2" charset="2"/>
              <a:buChar char="q"/>
            </a:pPr>
            <a:r>
              <a:rPr lang="tr-TR" sz="3200" dirty="0">
                <a:latin typeface="Arial Narrow" panose="020B0606020202030204" pitchFamily="34" charset="0"/>
              </a:rPr>
              <a:t>Vücudunuz tamamen gevşedi.. Sakin, rahat ve huzur dolusunuz. Tüm gerginlikler vücudunuzdan akıp gitti. Enerji dolusunuz. Zihniniz pırıl </a:t>
            </a:r>
            <a:r>
              <a:rPr lang="tr-TR" sz="3200" dirty="0" err="1">
                <a:latin typeface="Arial Narrow" panose="020B0606020202030204" pitchFamily="34" charset="0"/>
              </a:rPr>
              <a:t>pırıl</a:t>
            </a:r>
            <a:r>
              <a:rPr lang="tr-TR" sz="3200" dirty="0">
                <a:latin typeface="Arial Narrow" panose="020B0606020202030204" pitchFamily="34" charset="0"/>
              </a:rPr>
              <a:t> ve berrak. Kendinizi formda hissediyorsunuz.</a:t>
            </a:r>
          </a:p>
          <a:p>
            <a:pPr lvl="1" indent="-457200" algn="just">
              <a:buFont typeface="Wingdings" panose="05000000000000000000" pitchFamily="2" charset="2"/>
              <a:buChar char="q"/>
            </a:pPr>
            <a:r>
              <a:rPr lang="tr-TR" sz="3200" dirty="0">
                <a:latin typeface="Arial Narrow" panose="020B0606020202030204" pitchFamily="34" charset="0"/>
              </a:rPr>
              <a:t>Şimdi artık gözlerinizi yavaşça açabilirsiniz.</a:t>
            </a:r>
          </a:p>
        </p:txBody>
      </p:sp>
    </p:spTree>
    <p:extLst>
      <p:ext uri="{BB962C8B-B14F-4D97-AF65-F5344CB8AC3E}">
        <p14:creationId xmlns:p14="http://schemas.microsoft.com/office/powerpoint/2010/main" val="1777311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Nedir</a:t>
            </a:r>
          </a:p>
        </p:txBody>
      </p:sp>
      <p:sp>
        <p:nvSpPr>
          <p:cNvPr id="3" name="Metin kutusu 2"/>
          <p:cNvSpPr txBox="1"/>
          <p:nvPr/>
        </p:nvSpPr>
        <p:spPr>
          <a:xfrm>
            <a:off x="216481" y="1988796"/>
            <a:ext cx="11726014" cy="3046988"/>
          </a:xfrm>
          <a:prstGeom prst="rect">
            <a:avLst/>
          </a:prstGeom>
          <a:noFill/>
        </p:spPr>
        <p:txBody>
          <a:bodyPr wrap="square" rtlCol="0">
            <a:spAutoFit/>
          </a:bodyPr>
          <a:lstStyle/>
          <a:p>
            <a:pPr marL="0" lvl="1" algn="just"/>
            <a:r>
              <a:rPr lang="tr-TR" sz="4000" dirty="0">
                <a:solidFill>
                  <a:srgbClr val="002060"/>
                </a:solidFill>
                <a:latin typeface="Arial Narrow" panose="020B0606020202030204" pitchFamily="34" charset="0"/>
              </a:rPr>
              <a:t>“Herkes öfkelenebilir, bu kolaydır. Ancak; doğru kişiye, doğru ölçüde, doğru zamanda, doğru nedenle ve doğru şekilde öfkelenmek, işte bu zordur.”</a:t>
            </a:r>
          </a:p>
          <a:p>
            <a:pPr marL="0" lvl="1" algn="just"/>
            <a:endParaRPr lang="tr-TR" sz="4000" dirty="0">
              <a:solidFill>
                <a:srgbClr val="002060"/>
              </a:solidFill>
              <a:latin typeface="Arial Narrow" panose="020B0606020202030204" pitchFamily="34" charset="0"/>
            </a:endParaRPr>
          </a:p>
          <a:p>
            <a:pPr marL="0" lvl="1" algn="r"/>
            <a:r>
              <a:rPr lang="tr-TR" sz="3200" dirty="0">
                <a:solidFill>
                  <a:srgbClr val="002060"/>
                </a:solidFill>
                <a:latin typeface="Arial Narrow" panose="020B0606020202030204" pitchFamily="34" charset="0"/>
              </a:rPr>
              <a:t>                                                      ARİSTO</a:t>
            </a:r>
          </a:p>
        </p:txBody>
      </p:sp>
    </p:spTree>
    <p:extLst>
      <p:ext uri="{BB962C8B-B14F-4D97-AF65-F5344CB8AC3E}">
        <p14:creationId xmlns:p14="http://schemas.microsoft.com/office/powerpoint/2010/main" val="307642399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http://aileportal.com/wp-content/uploads/2013/04/Mutluluk-Nedi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481" y="919115"/>
            <a:ext cx="11726014" cy="5470762"/>
          </a:xfrm>
          <a:prstGeom prst="rect">
            <a:avLst/>
          </a:prstGeom>
          <a:noFill/>
          <a:extLst>
            <a:ext uri="{909E8E84-426E-40DD-AFC4-6F175D3DCCD1}">
              <a14:hiddenFill xmlns:a14="http://schemas.microsoft.com/office/drawing/2010/main">
                <a:solidFill>
                  <a:srgbClr val="FFFFFF"/>
                </a:solidFill>
              </a14:hiddenFill>
            </a:ext>
          </a:extLst>
        </p:spPr>
      </p:pic>
      <p:sp>
        <p:nvSpPr>
          <p:cNvPr id="19" name="İçerik Yer Tutucusu 1"/>
          <p:cNvSpPr txBox="1">
            <a:spLocks/>
          </p:cNvSpPr>
          <p:nvPr/>
        </p:nvSpPr>
        <p:spPr>
          <a:xfrm>
            <a:off x="304095" y="2228223"/>
            <a:ext cx="11530854" cy="238296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3200" b="1" dirty="0"/>
              <a:t>Sözlerdeki incelik güven yaratır. </a:t>
            </a:r>
          </a:p>
          <a:p>
            <a:r>
              <a:rPr lang="tr-TR" sz="3200" b="1" dirty="0"/>
              <a:t>Düşüncedeki incelik derinlik yaratır. </a:t>
            </a:r>
          </a:p>
          <a:p>
            <a:r>
              <a:rPr lang="tr-TR" sz="3200" b="1" dirty="0"/>
              <a:t>Duygulardaki incelik ise sevgi yaratır. </a:t>
            </a:r>
          </a:p>
          <a:p>
            <a:r>
              <a:rPr lang="tr-TR" sz="3200" b="1" dirty="0"/>
              <a:t>Bunlara sahip olan insan ise her zaman kendini aratır.</a:t>
            </a:r>
            <a:endParaRPr lang="tr-TR" dirty="0"/>
          </a:p>
        </p:txBody>
      </p:sp>
    </p:spTree>
    <p:extLst>
      <p:ext uri="{BB962C8B-B14F-4D97-AF65-F5344CB8AC3E}">
        <p14:creationId xmlns:p14="http://schemas.microsoft.com/office/powerpoint/2010/main" val="1922294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Ne İşe Yarar?</a:t>
            </a:r>
          </a:p>
        </p:txBody>
      </p:sp>
      <p:sp>
        <p:nvSpPr>
          <p:cNvPr id="5" name="Dikdörtgen 4"/>
          <p:cNvSpPr/>
          <p:nvPr/>
        </p:nvSpPr>
        <p:spPr>
          <a:xfrm>
            <a:off x="255445" y="1593383"/>
            <a:ext cx="11687050" cy="4858457"/>
          </a:xfrm>
          <a:prstGeom prst="rect">
            <a:avLst/>
          </a:prstGeom>
        </p:spPr>
        <p:txBody>
          <a:bodyPr/>
          <a:lstStyle/>
          <a:p>
            <a:pPr marL="457200" lvl="0" indent="-457200" algn="just" rtl="0">
              <a:buFont typeface="Wingdings" panose="05000000000000000000" pitchFamily="2" charset="2"/>
              <a:buChar char="q"/>
            </a:pPr>
            <a:r>
              <a:rPr lang="tr-TR" sz="3200" b="1" dirty="0">
                <a:solidFill>
                  <a:srgbClr val="FF0000"/>
                </a:solidFill>
                <a:latin typeface="Arial Narrow" panose="020B0606020202030204" pitchFamily="34" charset="0"/>
              </a:rPr>
              <a:t>Öfke,</a:t>
            </a:r>
            <a:r>
              <a:rPr lang="tr-TR" sz="3200" b="1" dirty="0">
                <a:latin typeface="Arial Narrow" panose="020B0606020202030204" pitchFamily="34" charset="0"/>
              </a:rPr>
              <a:t> son derece normal ve yaşamın sürdürülmesi için gerekli bir duygudur.</a:t>
            </a:r>
          </a:p>
          <a:p>
            <a:pPr lvl="0" algn="just" rtl="0"/>
            <a:endParaRPr lang="tr-TR" sz="3200" dirty="0">
              <a:latin typeface="Arial Narrow" panose="020B0606020202030204" pitchFamily="34" charset="0"/>
            </a:endParaRPr>
          </a:p>
          <a:p>
            <a:pPr marL="457200" lvl="0" indent="-457200" algn="just" rtl="0">
              <a:buFont typeface="Wingdings" panose="05000000000000000000" pitchFamily="2" charset="2"/>
              <a:buChar char="q"/>
            </a:pPr>
            <a:r>
              <a:rPr lang="tr-TR" sz="3200" b="1" dirty="0">
                <a:solidFill>
                  <a:srgbClr val="FF0000"/>
                </a:solidFill>
                <a:latin typeface="Arial Narrow" panose="020B0606020202030204" pitchFamily="34" charset="0"/>
              </a:rPr>
              <a:t>Öfke, </a:t>
            </a:r>
            <a:r>
              <a:rPr lang="tr-TR" sz="3200" b="1" dirty="0">
                <a:solidFill>
                  <a:schemeClr val="accent1">
                    <a:lumMod val="50000"/>
                  </a:schemeClr>
                </a:solidFill>
                <a:latin typeface="Arial Narrow" panose="020B0606020202030204" pitchFamily="34" charset="0"/>
              </a:rPr>
              <a:t>kişiyi tehlikelere karşı uyarır ve kendisini korumasına olanak sağlar</a:t>
            </a:r>
            <a:r>
              <a:rPr lang="tr-TR" sz="3200" b="1" dirty="0">
                <a:solidFill>
                  <a:schemeClr val="tx1"/>
                </a:solidFill>
                <a:latin typeface="Arial Narrow" panose="020B0606020202030204" pitchFamily="34" charset="0"/>
              </a:rPr>
              <a:t>.</a:t>
            </a:r>
          </a:p>
          <a:p>
            <a:pPr lvl="0" algn="just" rtl="0"/>
            <a:endParaRPr lang="tr-TR" sz="3200" dirty="0">
              <a:latin typeface="Arial Narrow" panose="020B0606020202030204" pitchFamily="34" charset="0"/>
            </a:endParaRPr>
          </a:p>
          <a:p>
            <a:pPr marL="457200" lvl="0" indent="-457200" algn="just" rtl="0">
              <a:buFont typeface="Wingdings" panose="05000000000000000000" pitchFamily="2" charset="2"/>
              <a:buChar char="q"/>
            </a:pPr>
            <a:r>
              <a:rPr lang="tr-TR" sz="3200" b="1" dirty="0">
                <a:solidFill>
                  <a:srgbClr val="FF0000"/>
                </a:solidFill>
                <a:latin typeface="Arial Narrow" panose="020B0606020202030204" pitchFamily="34" charset="0"/>
              </a:rPr>
              <a:t>Öfke</a:t>
            </a:r>
            <a:r>
              <a:rPr lang="tr-TR" sz="3200" b="1" dirty="0">
                <a:solidFill>
                  <a:schemeClr val="tx1"/>
                </a:solidFill>
                <a:latin typeface="Arial Narrow" panose="020B0606020202030204" pitchFamily="34" charset="0"/>
              </a:rPr>
              <a:t> yeni öğrenmeler için motivasyon kaynağıdır.</a:t>
            </a:r>
          </a:p>
          <a:p>
            <a:pPr lvl="0" algn="just" rtl="0"/>
            <a:endParaRPr lang="tr-TR" sz="3200" b="1" dirty="0">
              <a:solidFill>
                <a:schemeClr val="tx1"/>
              </a:solidFill>
              <a:latin typeface="Arial Narrow" panose="020B0606020202030204" pitchFamily="34" charset="0"/>
            </a:endParaRPr>
          </a:p>
          <a:p>
            <a:pPr marL="457200" lvl="0" indent="-457200" algn="just" rtl="0">
              <a:buFont typeface="Wingdings" panose="05000000000000000000" pitchFamily="2" charset="2"/>
              <a:buChar char="q"/>
            </a:pPr>
            <a:r>
              <a:rPr lang="tr-TR" sz="3200" b="1" dirty="0">
                <a:solidFill>
                  <a:srgbClr val="FF0000"/>
                </a:solidFill>
                <a:latin typeface="Arial Narrow" panose="020B0606020202030204" pitchFamily="34" charset="0"/>
              </a:rPr>
              <a:t>Öfke,</a:t>
            </a:r>
            <a:r>
              <a:rPr lang="tr-TR" sz="3200" b="1" dirty="0">
                <a:latin typeface="Arial Narrow" panose="020B0606020202030204" pitchFamily="34" charset="0"/>
              </a:rPr>
              <a:t> duygusal bir tepkidir.</a:t>
            </a:r>
            <a:endParaRPr lang="tr-TR" sz="3200"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1353953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3"/>
            <a:ext cx="11726014" cy="58782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Black" panose="020B0A04020102020204" pitchFamily="34" charset="0"/>
              </a:rPr>
              <a:t>Öfke Ne İşe Yarar?</a:t>
            </a:r>
          </a:p>
        </p:txBody>
      </p:sp>
      <p:sp>
        <p:nvSpPr>
          <p:cNvPr id="2" name="Dikdörtgen 1"/>
          <p:cNvSpPr/>
          <p:nvPr/>
        </p:nvSpPr>
        <p:spPr>
          <a:xfrm>
            <a:off x="255445" y="1593383"/>
            <a:ext cx="11687050" cy="4858457"/>
          </a:xfrm>
          <a:prstGeom prst="rect">
            <a:avLst/>
          </a:prstGeom>
        </p:spPr>
        <p:txBody>
          <a:bodyPr/>
          <a:lstStyle/>
          <a:p>
            <a:pPr marL="285750" lvl="0" indent="-285750" algn="just" rtl="0">
              <a:buFont typeface="Wingdings" panose="05000000000000000000" pitchFamily="2" charset="2"/>
              <a:buChar char="q"/>
            </a:pPr>
            <a:r>
              <a:rPr lang="tr-TR" sz="3200" b="1" dirty="0">
                <a:solidFill>
                  <a:srgbClr val="FF0000"/>
                </a:solidFill>
                <a:latin typeface="Arial Narrow" panose="020B0606020202030204" pitchFamily="34" charset="0"/>
              </a:rPr>
              <a:t> Öfke, </a:t>
            </a:r>
            <a:r>
              <a:rPr lang="tr-TR" sz="3200" b="1" dirty="0">
                <a:latin typeface="Arial Narrow" panose="020B0606020202030204" pitchFamily="34" charset="0"/>
              </a:rPr>
              <a:t>uyarıcı bir işarettir.</a:t>
            </a:r>
          </a:p>
          <a:p>
            <a:pPr lvl="0" algn="just" rtl="0"/>
            <a:endParaRPr lang="tr-TR" sz="3200" dirty="0">
              <a:latin typeface="Arial Narrow" panose="020B0606020202030204" pitchFamily="34" charset="0"/>
            </a:endParaRPr>
          </a:p>
          <a:p>
            <a:pPr marL="285750" lvl="0" indent="-285750" algn="just" rtl="0">
              <a:buFont typeface="Wingdings" panose="05000000000000000000" pitchFamily="2" charset="2"/>
              <a:buChar char="q"/>
            </a:pPr>
            <a:r>
              <a:rPr lang="tr-TR" sz="3200" b="1" dirty="0">
                <a:solidFill>
                  <a:schemeClr val="tx1"/>
                </a:solidFill>
                <a:latin typeface="Arial Narrow" panose="020B0606020202030204" pitchFamily="34" charset="0"/>
              </a:rPr>
              <a:t> Öfke sınırlandırılabildiği sürece sağlıklı ve işe yarardır.</a:t>
            </a:r>
          </a:p>
          <a:p>
            <a:pPr lvl="0" algn="just" rtl="0"/>
            <a:endParaRPr lang="tr-TR" sz="3200" dirty="0">
              <a:latin typeface="Arial Narrow" panose="020B0606020202030204" pitchFamily="34" charset="0"/>
            </a:endParaRPr>
          </a:p>
          <a:p>
            <a:pPr marL="285750" lvl="0" indent="-285750" algn="just" rtl="0">
              <a:buFont typeface="Wingdings" panose="05000000000000000000" pitchFamily="2" charset="2"/>
              <a:buChar char="q"/>
            </a:pPr>
            <a:r>
              <a:rPr lang="tr-TR" sz="3200" b="1" dirty="0">
                <a:solidFill>
                  <a:srgbClr val="FF0000"/>
                </a:solidFill>
                <a:latin typeface="Arial Narrow" panose="020B0606020202030204" pitchFamily="34" charset="0"/>
              </a:rPr>
              <a:t> Öfke, kontrol edilmediğinde kişinin kendisi ve çevresi için zararlı olabilir.</a:t>
            </a:r>
            <a:endParaRPr lang="tr-TR" sz="3200"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1321642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TotalTime>
  <Words>3753</Words>
  <Application>Microsoft Office PowerPoint</Application>
  <PresentationFormat>Geniş ekran</PresentationFormat>
  <Paragraphs>346</Paragraphs>
  <Slides>70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70</vt:i4>
      </vt:variant>
    </vt:vector>
  </HeadingPairs>
  <TitlesOfParts>
    <vt:vector size="77" baseType="lpstr">
      <vt:lpstr>Arial</vt:lpstr>
      <vt:lpstr>Arial Black</vt:lpstr>
      <vt:lpstr>Arial Narrow</vt:lpstr>
      <vt:lpstr>Calibri</vt:lpstr>
      <vt:lpstr>Calibri Light</vt:lpstr>
      <vt:lpstr>Wingdings</vt:lpstr>
      <vt:lpstr>Office Teması</vt:lpstr>
      <vt:lpstr>ÖFKE VE  ÖFKE KONTROLU</vt:lpstr>
      <vt:lpstr>ÖFKE VE  ÖFKE KONTROLU</vt:lpstr>
      <vt:lpstr>Öfke Nedir</vt:lpstr>
      <vt:lpstr>Öfke Nedir</vt:lpstr>
      <vt:lpstr>Öfke Nedir</vt:lpstr>
      <vt:lpstr>Öfke Nedir</vt:lpstr>
      <vt:lpstr>Öfke Nedir</vt:lpstr>
      <vt:lpstr>Öfke Ne İşe Yarar?</vt:lpstr>
      <vt:lpstr>Öfke Ne İşe Yarar?</vt:lpstr>
      <vt:lpstr>Öfke Ne Değildir?</vt:lpstr>
      <vt:lpstr>Ergenlik Döneminde ‘Öfkenin’ Açabileceği Durumlar</vt:lpstr>
      <vt:lpstr>Ergenlik Döneminde ‘Öfkenin’ Açabileceği Durumlar</vt:lpstr>
      <vt:lpstr>Ergenlik Dönemindeki Saldırgan Davranışlar</vt:lpstr>
      <vt:lpstr>Öfke-Saldırganlık ve Şiddet Arasındaki İlişki</vt:lpstr>
      <vt:lpstr>Öfke-Saldırganlık ve Şiddet Arasındaki İlişki</vt:lpstr>
      <vt:lpstr>Niçin Öfke İle Başa Çıkmalıyız?</vt:lpstr>
      <vt:lpstr>Niçin Öfke İle Başa Çıkmalıyız?</vt:lpstr>
      <vt:lpstr>Niçin Öfke İle Başa Çıkmalıyız?</vt:lpstr>
      <vt:lpstr>Niçin Öfke İle Başa Çıkmalıyız?</vt:lpstr>
      <vt:lpstr>Niçin Öfke İle Başa Çıkmalıyız?</vt:lpstr>
      <vt:lpstr>Niçin Öfke İle Başa Çıkmalıyız?</vt:lpstr>
      <vt:lpstr>Niçin Öfke İle Başa Çıkmalıyız?</vt:lpstr>
      <vt:lpstr>Niçin Öfke İle Başa Çıkmalıyız?</vt:lpstr>
      <vt:lpstr>Niçin Öfke İle Başa Çıkmalıyız?</vt:lpstr>
      <vt:lpstr>Öfkemizin Saldırganlığa Dönüşmemesi İçin…</vt:lpstr>
      <vt:lpstr>Öfkemizin Saldırganlığa Dönüşmemesi İçin…</vt:lpstr>
      <vt:lpstr>Öfkemizin Saldırganlığa Dönüşmemesi İçin…</vt:lpstr>
      <vt:lpstr>Öfkemizin Saldırganlığa Dönüşmemesi İçin…</vt:lpstr>
      <vt:lpstr>Öfkemizin Saldırganlığa Dönüşmemesi İçin…</vt:lpstr>
      <vt:lpstr>Öfkemizin Saldırganlığa Dönüşmemesi İçin…</vt:lpstr>
      <vt:lpstr>Öfkemizin Saldırganlığa Dönüşmemesi İçin…</vt:lpstr>
      <vt:lpstr>Öfkemizin Saldırganlığa Dönüşmemesi İçin…</vt:lpstr>
      <vt:lpstr>Öfkemizin Saldırganlığa Dönüşmemesi İçin…</vt:lpstr>
      <vt:lpstr>Öfkemizin Saldırganlığa Dönüşmemesi İçin…</vt:lpstr>
      <vt:lpstr>Öfkemizin Saldırganlığa Dönüşmemesi İçin…</vt:lpstr>
      <vt:lpstr>Öfkemizin Saldırganlığa Dönüşmemesi İçin…</vt:lpstr>
      <vt:lpstr>Öfkemizin Saldırganlığa Dönüşmemesi İçin…</vt:lpstr>
      <vt:lpstr>Öfkemizin Saldırganlığa Dönüşmemesi İçin…</vt:lpstr>
      <vt:lpstr>Öfkemizin Saldırganlığa Dönüşmemesi İçin…</vt:lpstr>
      <vt:lpstr>Öfke Kontrolü…</vt:lpstr>
      <vt:lpstr>Öfke Kontrolü…</vt:lpstr>
      <vt:lpstr>Öfke Kontrolü…</vt:lpstr>
      <vt:lpstr>Öfke Kontrolü…</vt:lpstr>
      <vt:lpstr>Öfke Kontrolü…</vt:lpstr>
      <vt:lpstr>Öfke Kontrolü…</vt:lpstr>
      <vt:lpstr>Öfke Kontrolü…</vt:lpstr>
      <vt:lpstr>Öfke Kontrolü…</vt:lpstr>
      <vt:lpstr>Öfke Kontrolü…</vt:lpstr>
      <vt:lpstr>Öfke Kontrolü…</vt:lpstr>
      <vt:lpstr>Öfke Kontrolü…</vt:lpstr>
      <vt:lpstr>Öfke Kontrolü…</vt:lpstr>
      <vt:lpstr>Öfke Kontrolü…</vt:lpstr>
      <vt:lpstr>Öfke Kontrolü…</vt:lpstr>
      <vt:lpstr>Gevşeme Çalışmaları…</vt:lpstr>
      <vt:lpstr>Gevşeme Çalışmaları…</vt:lpstr>
      <vt:lpstr>Gevşeme Çalışmaları…</vt:lpstr>
      <vt:lpstr>Gevşeme Çalışmaları…</vt:lpstr>
      <vt:lpstr>Gevşeme Çalışmaları…</vt:lpstr>
      <vt:lpstr>Gevşeme Çalışmaları…</vt:lpstr>
      <vt:lpstr>Gevşeme Çalışmaları…</vt:lpstr>
      <vt:lpstr>Gevşeme Çalışmaları…</vt:lpstr>
      <vt:lpstr>Gevşeme Çalışmaları…</vt:lpstr>
      <vt:lpstr>Gevşeme Çalışmaları…</vt:lpstr>
      <vt:lpstr>Gevşeme Çalışmaları…</vt:lpstr>
      <vt:lpstr>Gevşeme Çalışmaları…</vt:lpstr>
      <vt:lpstr>Gevşeme Çalışmaları…</vt:lpstr>
      <vt:lpstr>Gevşeme Çalışmaları…</vt:lpstr>
      <vt:lpstr>Gevşeme Çalışmaları…</vt:lpstr>
      <vt:lpstr>Gevşeme Çalışmaları…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BRAM</dc:creator>
  <cp:lastModifiedBy>Özhan Eser</cp:lastModifiedBy>
  <cp:revision>36</cp:revision>
  <dcterms:created xsi:type="dcterms:W3CDTF">2017-09-12T09:32:01Z</dcterms:created>
  <dcterms:modified xsi:type="dcterms:W3CDTF">2024-03-02T14:14:11Z</dcterms:modified>
</cp:coreProperties>
</file>